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52" r:id="rId3"/>
    <p:sldMasterId id="2147483659" r:id="rId4"/>
    <p:sldMasterId id="2147483672" r:id="rId5"/>
    <p:sldMasterId id="2147483688" r:id="rId6"/>
    <p:sldMasterId id="2147483674" r:id="rId7"/>
    <p:sldMasterId id="2147483690" r:id="rId8"/>
    <p:sldMasterId id="2147483676" r:id="rId9"/>
    <p:sldMasterId id="2147483692" r:id="rId10"/>
    <p:sldMasterId id="2147483678" r:id="rId11"/>
    <p:sldMasterId id="2147483694" r:id="rId12"/>
  </p:sldMasterIdLst>
  <p:notesMasterIdLst>
    <p:notesMasterId r:id="rId30"/>
  </p:notesMasterIdLst>
  <p:sldIdLst>
    <p:sldId id="256" r:id="rId13"/>
    <p:sldId id="287" r:id="rId14"/>
    <p:sldId id="268" r:id="rId15"/>
    <p:sldId id="269" r:id="rId16"/>
    <p:sldId id="270" r:id="rId17"/>
    <p:sldId id="271" r:id="rId18"/>
    <p:sldId id="272" r:id="rId19"/>
    <p:sldId id="273" r:id="rId20"/>
    <p:sldId id="274" r:id="rId21"/>
    <p:sldId id="275" r:id="rId22"/>
    <p:sldId id="277" r:id="rId23"/>
    <p:sldId id="278" r:id="rId24"/>
    <p:sldId id="280" r:id="rId25"/>
    <p:sldId id="282" r:id="rId26"/>
    <p:sldId id="283"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0"/>
    <a:srgbClr val="283A96"/>
    <a:srgbClr val="E28C05"/>
    <a:srgbClr val="009E49"/>
    <a:srgbClr val="BE007A"/>
    <a:srgbClr val="343433"/>
    <a:srgbClr val="AC156C"/>
    <a:srgbClr val="33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3"/>
    <p:restoredTop sz="94694"/>
  </p:normalViewPr>
  <p:slideViewPr>
    <p:cSldViewPr snapToGrid="0" snapToObjects="1" showGuides="1">
      <p:cViewPr varScale="1">
        <p:scale>
          <a:sx n="112" d="100"/>
          <a:sy n="112" d="100"/>
        </p:scale>
        <p:origin x="102"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01E9F-357B-4172-972A-102C744C0C79}" type="datetimeFigureOut">
              <a:rPr lang="en-GB" smtClean="0"/>
              <a:t>31/03/2022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79460-0A7E-4F1D-9616-D331F1AE009E}" type="slidenum">
              <a:rPr lang="en-GB" smtClean="0"/>
              <a:t>‹#›</a:t>
            </a:fld>
            <a:endParaRPr lang="en-GB"/>
          </a:p>
        </p:txBody>
      </p:sp>
    </p:spTree>
    <p:extLst>
      <p:ext uri="{BB962C8B-B14F-4D97-AF65-F5344CB8AC3E}">
        <p14:creationId xmlns:p14="http://schemas.microsoft.com/office/powerpoint/2010/main" val="3210990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cclink.co.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lfh.org.uk/programmes/making-every-contact-coun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eventbrite.co.uk/e/mecc-making-every-contact-count-bsw-tickets-264190981337?aff=ebdssbonlinesearc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681490543/9c43f9874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BSW Academy Public Health Module on Making Every Contact Count. In this module we’ll be discussing the concept of MECC including what MECC is and why it’s important, some of the communication techniques involved and how to signpost individuals for further support.</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1</a:t>
            </a:fld>
            <a:endParaRPr lang="en-GB"/>
          </a:p>
        </p:txBody>
      </p:sp>
    </p:spTree>
    <p:extLst>
      <p:ext uri="{BB962C8B-B14F-4D97-AF65-F5344CB8AC3E}">
        <p14:creationId xmlns:p14="http://schemas.microsoft.com/office/powerpoint/2010/main" val="222634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having these conversations the idea is for the conversation to be led by the individual rather than a paternalistic approach. A useful way to do this is to focus on what and how questions. So rather than asking, ‘why don’t you do more walking’ it can be re-phrased as ‘what do you think you could do to increase how much walking you do’. This really encourages individuals to think about what they need to do, or what help they need, which can aid in motivation. This links back to the idea that individuals come to us with their own solutions! There is no point in us offering help or solutions that a patient doesn’t agree with as they are much less likely to engage. </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10</a:t>
            </a:fld>
            <a:endParaRPr lang="en-GB"/>
          </a:p>
        </p:txBody>
      </p:sp>
    </p:spTree>
    <p:extLst>
      <p:ext uri="{BB962C8B-B14F-4D97-AF65-F5344CB8AC3E}">
        <p14:creationId xmlns:p14="http://schemas.microsoft.com/office/powerpoint/2010/main" val="78253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what and how questions that can be used in MECC conversations. Next time you’re having a conversation why not try and rephrase how you ask something and see what response you get.</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11</a:t>
            </a:fld>
            <a:endParaRPr lang="en-GB"/>
          </a:p>
        </p:txBody>
      </p:sp>
    </p:spTree>
    <p:extLst>
      <p:ext uri="{BB962C8B-B14F-4D97-AF65-F5344CB8AC3E}">
        <p14:creationId xmlns:p14="http://schemas.microsoft.com/office/powerpoint/2010/main" val="37505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can often be quite tough on themselves and focus on all the times they’ve failed or that they can’t do something. So it can be really useful to acknowledge what a person has been able to achieve or even just the fact that they are having the conversation and that they want to make a change.</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12</a:t>
            </a:fld>
            <a:endParaRPr lang="en-GB"/>
          </a:p>
        </p:txBody>
      </p:sp>
    </p:spTree>
    <p:extLst>
      <p:ext uri="{BB962C8B-B14F-4D97-AF65-F5344CB8AC3E}">
        <p14:creationId xmlns:p14="http://schemas.microsoft.com/office/powerpoint/2010/main" val="1793057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hlinkClick r:id="rId3"/>
            </a:endParaRPr>
          </a:p>
          <a:p>
            <a:endParaRPr lang="en-GB" dirty="0">
              <a:hlinkClick r:id="rId3"/>
            </a:endParaRPr>
          </a:p>
          <a:p>
            <a:r>
              <a:rPr lang="en-GB" dirty="0">
                <a:hlinkClick r:id="rId3"/>
              </a:rPr>
              <a:t>MECC Link - Simple signposting to better health and wellbeing</a:t>
            </a:r>
            <a:endParaRPr lang="en-GB" dirty="0"/>
          </a:p>
          <a:p>
            <a:endParaRPr lang="en-GB" dirty="0"/>
          </a:p>
          <a:p>
            <a:r>
              <a:rPr lang="en-GB" dirty="0"/>
              <a:t>Signposting individuals so that they can get further support can feel daunting. If you’re unfamiliar with a local area or you don’t work in health or social care you might not know what resources are available to help individuals get support to stop smoking or become more active for example. This is where MECC link can be used. MECC Link is a website that provides links to a wide variety of resources in specific areas. There is a different page for each area of the country – so for BSW there is a Banes, Swindon and Wiltshire page. There are then resources for all forms of support – from problem gambling and homeless, to falls and frailty. Click on the link to explore what your local area has to offer. This link can be shared with individuals so once you’ve made your brief MECC intervention, they can go home and access ongoing support via MECC link.</a:t>
            </a:r>
            <a:endParaRPr lang="en-US" dirty="0"/>
          </a:p>
        </p:txBody>
      </p:sp>
      <p:sp>
        <p:nvSpPr>
          <p:cNvPr id="4" name="Slide Number Placeholder 3"/>
          <p:cNvSpPr>
            <a:spLocks noGrp="1"/>
          </p:cNvSpPr>
          <p:nvPr>
            <p:ph type="sldNum" sz="quarter" idx="5"/>
          </p:nvPr>
        </p:nvSpPr>
        <p:spPr/>
        <p:txBody>
          <a:bodyPr/>
          <a:lstStyle/>
          <a:p>
            <a:fld id="{B5079460-0A7E-4F1D-9616-D331F1AE009E}" type="slidenum">
              <a:rPr lang="en-GB" smtClean="0"/>
              <a:t>13</a:t>
            </a:fld>
            <a:endParaRPr lang="en-GB"/>
          </a:p>
        </p:txBody>
      </p:sp>
    </p:spTree>
    <p:extLst>
      <p:ext uri="{BB962C8B-B14F-4D97-AF65-F5344CB8AC3E}">
        <p14:creationId xmlns:p14="http://schemas.microsoft.com/office/powerpoint/2010/main" val="308551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MECC focusses on brief interventions, but sometimes we may have longer conversations with individuals or see them regularly therefore providing the possibility for follow-up. In these cases, and if you feel able, it can be useful to think about setting goals. SMARTER is a useful acronym to ensure goals are appropriately set but also reviewed! Specific – Measurable – Action </a:t>
            </a:r>
            <a:r>
              <a:rPr lang="en-US" dirty="0" err="1"/>
              <a:t>Orentiated</a:t>
            </a:r>
            <a:r>
              <a:rPr lang="en-US" dirty="0"/>
              <a:t> – Realistic – Timed – Evaluated – Reviewed </a:t>
            </a:r>
          </a:p>
          <a:p>
            <a:endParaRPr lang="en-US" dirty="0"/>
          </a:p>
          <a:p>
            <a:r>
              <a:rPr lang="en-US" dirty="0"/>
              <a:t>This is not something that can be done in a very brief intervention so it is more appropriate for longer conversations or when you get the opportunity to follow up with an individual. During a brief intervention though, it might be possible to use a certain element of the SMARTER goal-setting acronym, for example you might agree on a specific goal for an individual, without making it measurable or timed. </a:t>
            </a:r>
          </a:p>
        </p:txBody>
      </p:sp>
      <p:sp>
        <p:nvSpPr>
          <p:cNvPr id="4" name="Slide Number Placeholder 3"/>
          <p:cNvSpPr>
            <a:spLocks noGrp="1"/>
          </p:cNvSpPr>
          <p:nvPr>
            <p:ph type="sldNum" sz="quarter" idx="5"/>
          </p:nvPr>
        </p:nvSpPr>
        <p:spPr/>
        <p:txBody>
          <a:bodyPr/>
          <a:lstStyle/>
          <a:p>
            <a:fld id="{B5079460-0A7E-4F1D-9616-D331F1AE009E}" type="slidenum">
              <a:rPr lang="en-GB" smtClean="0"/>
              <a:t>14</a:t>
            </a:fld>
            <a:endParaRPr lang="en-GB"/>
          </a:p>
        </p:txBody>
      </p:sp>
    </p:spTree>
    <p:extLst>
      <p:ext uri="{BB962C8B-B14F-4D97-AF65-F5344CB8AC3E}">
        <p14:creationId xmlns:p14="http://schemas.microsoft.com/office/powerpoint/2010/main" val="327048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79460-0A7E-4F1D-9616-D331F1AE009E}" type="slidenum">
              <a:rPr lang="en-GB" smtClean="0"/>
              <a:t>15</a:t>
            </a:fld>
            <a:endParaRPr lang="en-GB"/>
          </a:p>
        </p:txBody>
      </p:sp>
    </p:spTree>
    <p:extLst>
      <p:ext uri="{BB962C8B-B14F-4D97-AF65-F5344CB8AC3E}">
        <p14:creationId xmlns:p14="http://schemas.microsoft.com/office/powerpoint/2010/main" val="1454541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What and how questions</a:t>
            </a:r>
          </a:p>
          <a:p>
            <a:pPr marL="228600" indent="-228600">
              <a:buAutoNum type="arabicPeriod"/>
            </a:pPr>
            <a:r>
              <a:rPr lang="en-GB" dirty="0"/>
              <a:t>MECC Link</a:t>
            </a:r>
          </a:p>
          <a:p>
            <a:pPr marL="228600" indent="-228600">
              <a:buAutoNum type="arabicPeriod"/>
            </a:pPr>
            <a:r>
              <a:rPr lang="en-GB" dirty="0"/>
              <a:t>Specific, </a:t>
            </a:r>
            <a:r>
              <a:rPr lang="en-GB" dirty="0" err="1"/>
              <a:t>measureable</a:t>
            </a:r>
            <a:r>
              <a:rPr lang="en-GB" dirty="0"/>
              <a:t>, action-orientated, realistic, timed, evaluated, reviewed</a:t>
            </a:r>
          </a:p>
          <a:p>
            <a:pPr marL="228600" indent="-228600">
              <a:buAutoNum type="arabicPeriod"/>
            </a:pPr>
            <a:r>
              <a:rPr lang="en-GB" dirty="0"/>
              <a:t>Correct statements:</a:t>
            </a:r>
          </a:p>
          <a:p>
            <a:pPr marL="342900" indent="-342900">
              <a:buFont typeface="Arial" panose="020B0604020202020204" pitchFamily="34" charset="0"/>
              <a:buChar char="•"/>
            </a:pPr>
            <a:r>
              <a:rPr lang="en-GB" sz="1200" dirty="0"/>
              <a:t>You are </a:t>
            </a:r>
            <a:r>
              <a:rPr lang="en-GB" sz="1200" b="1" dirty="0"/>
              <a:t>not responsible</a:t>
            </a:r>
            <a:r>
              <a:rPr lang="en-GB" sz="1200" dirty="0"/>
              <a:t> for the choices people make</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Being given </a:t>
            </a:r>
            <a:r>
              <a:rPr lang="en-GB" sz="1200" b="1" dirty="0"/>
              <a:t>information alone </a:t>
            </a:r>
            <a:r>
              <a:rPr lang="en-GB" sz="1200" dirty="0"/>
              <a:t>does not make people change</a:t>
            </a:r>
            <a:endParaRPr lang="en-US" sz="1200" dirty="0"/>
          </a:p>
          <a:p>
            <a:endParaRPr lang="en-GB" sz="1200" dirty="0"/>
          </a:p>
          <a:p>
            <a:pPr marL="342900" indent="-342900">
              <a:buFont typeface="Arial" panose="020B0604020202020204" pitchFamily="34" charset="0"/>
              <a:buChar char="•"/>
            </a:pPr>
            <a:r>
              <a:rPr lang="en-GB" sz="1200" dirty="0"/>
              <a:t>People do </a:t>
            </a:r>
            <a:r>
              <a:rPr lang="en-GB" sz="1200" b="1" dirty="0"/>
              <a:t>come to us with solutions</a:t>
            </a:r>
          </a:p>
          <a:p>
            <a:pPr marL="342900" indent="-342900">
              <a:buFont typeface="Arial" panose="020B0604020202020204" pitchFamily="34" charset="0"/>
              <a:buChar char="•"/>
            </a:pPr>
            <a:endParaRPr lang="en-GB" sz="1200" i="0" dirty="0">
              <a:effectLst/>
            </a:endParaRPr>
          </a:p>
          <a:p>
            <a:pPr marL="342900" indent="-342900">
              <a:buFont typeface="Arial" panose="020B0604020202020204" pitchFamily="34" charset="0"/>
              <a:buChar char="•"/>
            </a:pPr>
            <a:r>
              <a:rPr lang="en-GB" sz="1200" dirty="0"/>
              <a:t>It is </a:t>
            </a:r>
            <a:r>
              <a:rPr lang="en-GB" sz="1200" b="1" dirty="0"/>
              <a:t>not possible to persuade </a:t>
            </a:r>
            <a:r>
              <a:rPr lang="en-GB" sz="1200" dirty="0"/>
              <a:t>people to change their habits </a:t>
            </a:r>
            <a:endParaRPr lang="en-GB" sz="1200" i="0" dirty="0">
              <a:effectLst/>
            </a:endParaRPr>
          </a:p>
          <a:p>
            <a:endParaRPr lang="en-US" dirty="0"/>
          </a:p>
        </p:txBody>
      </p:sp>
      <p:sp>
        <p:nvSpPr>
          <p:cNvPr id="4" name="Slide Number Placeholder 3"/>
          <p:cNvSpPr>
            <a:spLocks noGrp="1"/>
          </p:cNvSpPr>
          <p:nvPr>
            <p:ph type="sldNum" sz="quarter" idx="5"/>
          </p:nvPr>
        </p:nvSpPr>
        <p:spPr/>
        <p:txBody>
          <a:bodyPr/>
          <a:lstStyle/>
          <a:p>
            <a:fld id="{B5079460-0A7E-4F1D-9616-D331F1AE009E}" type="slidenum">
              <a:rPr lang="en-GB" smtClean="0"/>
              <a:t>16</a:t>
            </a:fld>
            <a:endParaRPr lang="en-GB"/>
          </a:p>
        </p:txBody>
      </p:sp>
    </p:spTree>
    <p:extLst>
      <p:ext uri="{BB962C8B-B14F-4D97-AF65-F5344CB8AC3E}">
        <p14:creationId xmlns:p14="http://schemas.microsoft.com/office/powerpoint/2010/main" val="2421869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learn more about MECC then check out these resources to enhance your training in this area. </a:t>
            </a:r>
          </a:p>
          <a:p>
            <a:endParaRPr lang="en-GB" dirty="0"/>
          </a:p>
          <a:p>
            <a:r>
              <a:rPr lang="en-GB" dirty="0"/>
              <a:t>The e-learning for health module can be done in your own time at home. It will cover similar content to this module but will have more opportunity for interaction.</a:t>
            </a:r>
          </a:p>
          <a:p>
            <a:r>
              <a:rPr lang="en-GB" dirty="0"/>
              <a:t> </a:t>
            </a:r>
            <a:r>
              <a:rPr lang="en-GB" dirty="0">
                <a:hlinkClick r:id="rId3"/>
              </a:rPr>
              <a:t>Making Every Contact Count - </a:t>
            </a:r>
            <a:r>
              <a:rPr lang="en-GB" dirty="0" err="1">
                <a:hlinkClick r:id="rId3"/>
              </a:rPr>
              <a:t>elearning</a:t>
            </a:r>
            <a:r>
              <a:rPr lang="en-GB" dirty="0">
                <a:hlinkClick r:id="rId3"/>
              </a:rPr>
              <a:t> for healthcare (e-lfh.org.uk)</a:t>
            </a:r>
            <a:r>
              <a:rPr lang="en-GB" dirty="0"/>
              <a:t>   </a:t>
            </a:r>
          </a:p>
          <a:p>
            <a:endParaRPr lang="en-GB" dirty="0"/>
          </a:p>
          <a:p>
            <a:r>
              <a:rPr lang="en-GB" dirty="0"/>
              <a:t> Once you’ve completed the e-learning materials you may also be interested in signing up for formal training. This is delivered either in-person or on Teams and lasts a half day. This is an interactive course with an opportunity to practice having MECC conversations and getting feedback. Visit the link to look at available options for this course. </a:t>
            </a:r>
          </a:p>
          <a:p>
            <a:r>
              <a:rPr lang="en-GB" dirty="0">
                <a:hlinkClick r:id="rId4"/>
              </a:rPr>
              <a:t>MECC (Making Every Contact Count) BSW Tickets, Tue 17 May 2022 at 13:30 | Eventbrite</a:t>
            </a:r>
            <a:endParaRPr lang="en-GB" dirty="0"/>
          </a:p>
          <a:p>
            <a:endParaRPr lang="en-US" dirty="0"/>
          </a:p>
        </p:txBody>
      </p:sp>
      <p:sp>
        <p:nvSpPr>
          <p:cNvPr id="4" name="Slide Number Placeholder 3"/>
          <p:cNvSpPr>
            <a:spLocks noGrp="1"/>
          </p:cNvSpPr>
          <p:nvPr>
            <p:ph type="sldNum" sz="quarter" idx="5"/>
          </p:nvPr>
        </p:nvSpPr>
        <p:spPr/>
        <p:txBody>
          <a:bodyPr/>
          <a:lstStyle/>
          <a:p>
            <a:fld id="{B5079460-0A7E-4F1D-9616-D331F1AE009E}" type="slidenum">
              <a:rPr lang="en-GB" smtClean="0"/>
              <a:t>17</a:t>
            </a:fld>
            <a:endParaRPr lang="en-GB"/>
          </a:p>
        </p:txBody>
      </p:sp>
    </p:spTree>
    <p:extLst>
      <p:ext uri="{BB962C8B-B14F-4D97-AF65-F5344CB8AC3E}">
        <p14:creationId xmlns:p14="http://schemas.microsoft.com/office/powerpoint/2010/main" val="385875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objectives for this module are as follows: </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2</a:t>
            </a:fld>
            <a:endParaRPr lang="en-GB"/>
          </a:p>
        </p:txBody>
      </p:sp>
    </p:spTree>
    <p:extLst>
      <p:ext uri="{BB962C8B-B14F-4D97-AF65-F5344CB8AC3E}">
        <p14:creationId xmlns:p14="http://schemas.microsoft.com/office/powerpoint/2010/main" val="348927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b="0" i="0" u="none" strike="noStrike" dirty="0">
                <a:solidFill>
                  <a:srgbClr val="000000"/>
                </a:solidFill>
                <a:effectLst/>
                <a:latin typeface="Calibri" panose="020F0502020204030204" pitchFamily="34" charset="0"/>
              </a:rPr>
              <a:t>MECC is an opportunity to talk about health and wellbeing</a:t>
            </a:r>
            <a:r>
              <a:rPr lang="en-US" b="0" i="0" dirty="0">
                <a:solidFill>
                  <a:srgbClr val="000000"/>
                </a:solidFill>
                <a:effectLst/>
                <a:latin typeface="Calibri" panose="020F0502020204030204" pitchFamily="34" charset="0"/>
              </a:rPr>
              <a:t>​ that involves conversations </a:t>
            </a:r>
            <a:r>
              <a:rPr lang="en-GB" b="0" i="0" u="none" strike="noStrike" dirty="0">
                <a:solidFill>
                  <a:srgbClr val="000000"/>
                </a:solidFill>
                <a:effectLst/>
                <a:latin typeface="Calibri" panose="020F0502020204030204" pitchFamily="34" charset="0"/>
              </a:rPr>
              <a:t>centred around an individual rather than giving or offering solutions</a:t>
            </a:r>
            <a:r>
              <a:rPr lang="en-US" b="0" i="0" dirty="0">
                <a:solidFill>
                  <a:srgbClr val="000000"/>
                </a:solidFill>
                <a:effectLst/>
                <a:latin typeface="Calibri" panose="020F0502020204030204" pitchFamily="34" charset="0"/>
              </a:rPr>
              <a:t>​</a:t>
            </a:r>
            <a:r>
              <a:rPr lang="en-US" b="0" i="0" dirty="0">
                <a:solidFill>
                  <a:srgbClr val="000000"/>
                </a:solidFill>
                <a:effectLst/>
                <a:latin typeface="Arial" panose="020B0604020202020204" pitchFamily="34" charset="0"/>
              </a:rPr>
              <a:t>. Before we learn more about what MECC is and how to have these conversations, follow the link to watch this MECC video created by BSW so that you can get an introduction to the topic.</a:t>
            </a:r>
          </a:p>
          <a:p>
            <a:pPr algn="l" rtl="0" fontAlgn="base">
              <a:buFont typeface="Arial" panose="020B0604020202020204" pitchFamily="34" charset="0"/>
              <a:buNone/>
            </a:pPr>
            <a:endParaRPr lang="en-GB" dirty="0">
              <a:hlinkClick r:id="rId3"/>
            </a:endParaRPr>
          </a:p>
          <a:p>
            <a:r>
              <a:rPr lang="en-GB" dirty="0">
                <a:hlinkClick r:id="rId3"/>
              </a:rPr>
              <a:t>MECC - BSW version (vimeo.com)</a:t>
            </a:r>
            <a:endParaRPr lang="en-US" dirty="0"/>
          </a:p>
          <a:p>
            <a:pPr algn="l" rtl="0" fontAlgn="base">
              <a:buFont typeface="Arial" panose="020B0604020202020204" pitchFamily="34" charset="0"/>
              <a:buNone/>
            </a:pPr>
            <a:r>
              <a:rPr lang="en-GB" b="0" i="0" u="none" strike="noStrike" dirty="0">
                <a:solidFill>
                  <a:srgbClr val="000000"/>
                </a:solidFill>
                <a:effectLst/>
                <a:latin typeface="Calibri" panose="020F0502020204030204" pitchFamily="34" charset="0"/>
              </a:rPr>
              <a:t>MECC is an opportunity to talk about health and wellbeing</a:t>
            </a:r>
            <a:r>
              <a:rPr lang="en-US" b="0" i="0" dirty="0">
                <a:solidFill>
                  <a:srgbClr val="000000"/>
                </a:solidFill>
                <a:effectLst/>
                <a:latin typeface="Calibri" panose="020F0502020204030204" pitchFamily="34" charset="0"/>
              </a:rPr>
              <a:t>​ that involves conversations </a:t>
            </a:r>
            <a:r>
              <a:rPr lang="en-GB" b="0" i="0" u="none" strike="noStrike" dirty="0">
                <a:solidFill>
                  <a:srgbClr val="000000"/>
                </a:solidFill>
                <a:effectLst/>
                <a:latin typeface="Calibri" panose="020F0502020204030204" pitchFamily="34" charset="0"/>
              </a:rPr>
              <a:t>centred around an individual rather than giving or offering solutions</a:t>
            </a:r>
            <a:r>
              <a:rPr lang="en-US" b="0" i="0" dirty="0">
                <a:solidFill>
                  <a:srgbClr val="000000"/>
                </a:solidFill>
                <a:effectLst/>
                <a:latin typeface="Calibri" panose="020F0502020204030204" pitchFamily="34" charset="0"/>
              </a:rPr>
              <a:t>​</a:t>
            </a:r>
            <a:r>
              <a:rPr lang="en-US" b="0" i="0" dirty="0">
                <a:solidFill>
                  <a:srgbClr val="000000"/>
                </a:solidFill>
                <a:effectLst/>
                <a:latin typeface="Arial" panose="020B0604020202020204" pitchFamily="34" charset="0"/>
              </a:rPr>
              <a:t>. Before we learn more about what MECC is and how to have these conversations, follow the link to watch this MECC video created by BSW so that you can get an introduction to the topic.</a:t>
            </a:r>
          </a:p>
          <a:p>
            <a:pPr algn="l" rtl="0" fontAlgn="base">
              <a:buFont typeface="Arial" panose="020B0604020202020204" pitchFamily="34" charset="0"/>
              <a:buNone/>
            </a:pPr>
            <a:endParaRPr lang="en-GB" dirty="0">
              <a:hlinkClick r:id="rId3"/>
            </a:endParaRPr>
          </a:p>
          <a:p>
            <a:r>
              <a:rPr lang="en-GB" dirty="0">
                <a:hlinkClick r:id="rId3"/>
              </a:rPr>
              <a:t>MECC - BSW version (vimeo.com)</a:t>
            </a:r>
            <a:endParaRPr lang="en-US" dirty="0"/>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3</a:t>
            </a:fld>
            <a:endParaRPr lang="en-GB"/>
          </a:p>
        </p:txBody>
      </p:sp>
    </p:spTree>
    <p:extLst>
      <p:ext uri="{BB962C8B-B14F-4D97-AF65-F5344CB8AC3E}">
        <p14:creationId xmlns:p14="http://schemas.microsoft.com/office/powerpoint/2010/main" val="425801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Hopefully the introductory video provided a useful overview of what MECC is. MECC is an evidence-based approach to improving people's health and wellbeing by helping them change their behaviour. It enables the delivery of consistent and concise health and wellbeing information and encourages individuals to engage in conversations about their health at scale across organisations and populations. The idea is that these messages can be delivered in very brief interactions so its something we can aim to include in our short consultations. The idea is to encourage conversations about stopping smoking, improving diet, increasing physical activity, losing weight and reducing alcohol consumption and then direct the individual to further support. MECC is about having that initial conversation.</a:t>
            </a:r>
            <a:endParaRPr lang="en-US" dirty="0"/>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4</a:t>
            </a:fld>
            <a:endParaRPr lang="en-GB"/>
          </a:p>
        </p:txBody>
      </p:sp>
    </p:spTree>
    <p:extLst>
      <p:ext uri="{BB962C8B-B14F-4D97-AF65-F5344CB8AC3E}">
        <p14:creationId xmlns:p14="http://schemas.microsoft.com/office/powerpoint/2010/main" val="21467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MECC is part of NHS Long Term Plan and</a:t>
            </a:r>
            <a:r>
              <a:rPr lang="en-GB" sz="1200" b="0" i="0" kern="1200" dirty="0">
                <a:solidFill>
                  <a:schemeClr val="tx1"/>
                </a:solidFill>
                <a:effectLst/>
                <a:latin typeface="+mn-lt"/>
                <a:ea typeface="+mn-ea"/>
                <a:cs typeface="+mn-cs"/>
              </a:rPr>
              <a:t> evidence suggests adoption of the MECC approach across health and care could have a significant impact on the health of our population. We know that many of the long-term diseases that affect our population are closely linked to behavioural risk factors, so if we can encourage behaviour changes this can have a significant impact. MECC isn’t just for health and social care staff though, MECC is something that is relevant to anyone that interacts with the public so this training is useful for a wide range of individuals, hairdressers are a great example as they have a public-facing role and have conversations with customers every day. The reason MECC is so relevant to health and social care staff however, is that the NHS has more than a million contacts every day. That effectively represents a million opportunities where we could be encouraging these types of healthy behaviour change conversations. </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5</a:t>
            </a:fld>
            <a:endParaRPr lang="en-GB"/>
          </a:p>
        </p:txBody>
      </p:sp>
    </p:spTree>
    <p:extLst>
      <p:ext uri="{BB962C8B-B14F-4D97-AF65-F5344CB8AC3E}">
        <p14:creationId xmlns:p14="http://schemas.microsoft.com/office/powerpoint/2010/main" val="184226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MECC conversations are based on a few principles. Firstly, we are not responsible for the choices people make. MECC is focused on having supportive conversations about positive </a:t>
            </a:r>
            <a:r>
              <a:rPr lang="en-US" dirty="0" err="1"/>
              <a:t>behaviour</a:t>
            </a:r>
            <a:r>
              <a:rPr lang="en-US" dirty="0"/>
              <a:t> change, not ensuring they make the decisions we want them to make to improve their health. Secondly, being given information alone does not make people change. Most people know, for example, that smoking is bad for health and increases the risk of many cancers – but this information alone is not enough to break the habit of smoking. Individuals need empowerment and support to make a change. The next principle is that people come to us with solutions. We don’t need to tell people what to do, we need to encourage them to provide the solution as they will be much more likely to stick to a </a:t>
            </a:r>
            <a:r>
              <a:rPr lang="en-US" dirty="0" err="1"/>
              <a:t>behaviour</a:t>
            </a:r>
            <a:r>
              <a:rPr lang="en-US" dirty="0"/>
              <a:t> change if the idea is their own. And finally, it is not possible to persuade people to change their habits. MECC is not about persuasion or convincing somebody to change, it is about having open, supportive conversations and signpost individuals that want to make a change.</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6</a:t>
            </a:fld>
            <a:endParaRPr lang="en-GB"/>
          </a:p>
        </p:txBody>
      </p:sp>
    </p:spTree>
    <p:extLst>
      <p:ext uri="{BB962C8B-B14F-4D97-AF65-F5344CB8AC3E}">
        <p14:creationId xmlns:p14="http://schemas.microsoft.com/office/powerpoint/2010/main" val="104508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pyramid represents the different types of behaviour change interventions that exist. MECC sits at the bottom in the blue and pink sections. MECC is focussing on brief, or very brief interventions. The expectation is to encourage and support individuals to make positive changes, rather than to be specialists providing high intensity interventions. The aim is to raise awareness, motivate and signpost individuals so that they are empowered to make behavioural changes. The benefit to this is that applying MECC in our everyday work shouldn’t take up much time, these conversations can take 30 seconds to a few minutes. These interventions are also designed so that you don’t need to be an expert – remember these conversations are designed to get information from the individual you are talking about – what do they want to change? What do they want to do to improve their health? This means you don’t need to have health facts and advice ready to share, you just need to identify the opportunity to have a conversation, ask some open questions and listen!</a:t>
            </a:r>
            <a:endParaRPr lang="en-US" dirty="0"/>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7</a:t>
            </a:fld>
            <a:endParaRPr lang="en-GB"/>
          </a:p>
        </p:txBody>
      </p:sp>
    </p:spTree>
    <p:extLst>
      <p:ext uri="{BB962C8B-B14F-4D97-AF65-F5344CB8AC3E}">
        <p14:creationId xmlns:p14="http://schemas.microsoft.com/office/powerpoint/2010/main" val="160064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have a MECC conversation? When thinking about making every contact count there are a few key principles to focus on – firstly, recognizing the opportunity to engage a patient, then using open discovery questions (which we’ll cover later) to learn more about the patient and the type of support they might need to make a change, and finally providing further information for the patient. Remember, the emphasis on MECC is to support and guide, rather than to tell a patient what to do.</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8</a:t>
            </a:fld>
            <a:endParaRPr lang="en-GB"/>
          </a:p>
        </p:txBody>
      </p:sp>
    </p:spTree>
    <p:extLst>
      <p:ext uri="{BB962C8B-B14F-4D97-AF65-F5344CB8AC3E}">
        <p14:creationId xmlns:p14="http://schemas.microsoft.com/office/powerpoint/2010/main" val="316140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model that can be used when having a MECC conversation:</a:t>
            </a:r>
          </a:p>
          <a:p>
            <a:endParaRPr lang="en-GB" dirty="0"/>
          </a:p>
          <a:p>
            <a:r>
              <a:rPr lang="en-GB" dirty="0"/>
              <a:t>Ask a question to gauge whether the person is happy to talk about it and discuss further</a:t>
            </a:r>
          </a:p>
          <a:p>
            <a:endParaRPr lang="en-GB" dirty="0"/>
          </a:p>
          <a:p>
            <a:r>
              <a:rPr lang="en-GB" dirty="0"/>
              <a:t>Assist in raising their awareness to possible solutions and jointly understanding the support the person needs.</a:t>
            </a:r>
          </a:p>
          <a:p>
            <a:endParaRPr lang="en-GB" dirty="0"/>
          </a:p>
          <a:p>
            <a:pPr fontAlgn="base"/>
            <a:r>
              <a:rPr lang="en-GB" dirty="0"/>
              <a:t>Help them take </a:t>
            </a:r>
            <a:r>
              <a:rPr lang="en-GB" dirty="0" err="1"/>
              <a:t>ACTion</a:t>
            </a:r>
            <a:r>
              <a:rPr lang="en-GB" dirty="0"/>
              <a:t>. You can ask them what their next steps will be. Be supportive and encouraging of change an you could signpost many forms of information and support.</a:t>
            </a:r>
          </a:p>
          <a:p>
            <a:endParaRPr lang="en-GB" dirty="0"/>
          </a:p>
        </p:txBody>
      </p:sp>
      <p:sp>
        <p:nvSpPr>
          <p:cNvPr id="4" name="Slide Number Placeholder 3"/>
          <p:cNvSpPr>
            <a:spLocks noGrp="1"/>
          </p:cNvSpPr>
          <p:nvPr>
            <p:ph type="sldNum" sz="quarter" idx="5"/>
          </p:nvPr>
        </p:nvSpPr>
        <p:spPr/>
        <p:txBody>
          <a:bodyPr/>
          <a:lstStyle/>
          <a:p>
            <a:fld id="{B5079460-0A7E-4F1D-9616-D331F1AE009E}" type="slidenum">
              <a:rPr lang="en-GB" smtClean="0"/>
              <a:t>9</a:t>
            </a:fld>
            <a:endParaRPr lang="en-GB"/>
          </a:p>
        </p:txBody>
      </p:sp>
    </p:spTree>
    <p:extLst>
      <p:ext uri="{BB962C8B-B14F-4D97-AF65-F5344CB8AC3E}">
        <p14:creationId xmlns:p14="http://schemas.microsoft.com/office/powerpoint/2010/main" val="241264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3F23092-BE5C-4745-836C-A3C18DA482C7}"/>
              </a:ext>
            </a:extLst>
          </p:cNvPr>
          <p:cNvSpPr>
            <a:spLocks noGrp="1"/>
          </p:cNvSpPr>
          <p:nvPr>
            <p:ph type="pic" sz="quarter" idx="10" hasCustomPrompt="1"/>
          </p:nvPr>
        </p:nvSpPr>
        <p:spPr>
          <a:xfrm>
            <a:off x="6095999" y="-112735"/>
            <a:ext cx="6217085" cy="7114783"/>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9" name="Text Placeholder 10">
            <a:extLst>
              <a:ext uri="{FF2B5EF4-FFF2-40B4-BE49-F238E27FC236}">
                <a16:creationId xmlns:a16="http://schemas.microsoft.com/office/drawing/2014/main" id="{0CCDC6DB-C66D-CA4F-825C-FDC5D3820777}"/>
              </a:ext>
            </a:extLst>
          </p:cNvPr>
          <p:cNvSpPr>
            <a:spLocks noGrp="1"/>
          </p:cNvSpPr>
          <p:nvPr>
            <p:ph type="body" sz="quarter" idx="11" hasCustomPrompt="1"/>
          </p:nvPr>
        </p:nvSpPr>
        <p:spPr>
          <a:xfrm>
            <a:off x="353065" y="2208803"/>
            <a:ext cx="4535910" cy="1774474"/>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20" name="Text Placeholder 20">
            <a:extLst>
              <a:ext uri="{FF2B5EF4-FFF2-40B4-BE49-F238E27FC236}">
                <a16:creationId xmlns:a16="http://schemas.microsoft.com/office/drawing/2014/main" id="{0B227733-DFCA-564B-9299-8932B7EC1DF0}"/>
              </a:ext>
            </a:extLst>
          </p:cNvPr>
          <p:cNvSpPr>
            <a:spLocks noGrp="1"/>
          </p:cNvSpPr>
          <p:nvPr>
            <p:ph type="body" sz="quarter" idx="16" hasCustomPrompt="1"/>
          </p:nvPr>
        </p:nvSpPr>
        <p:spPr>
          <a:xfrm>
            <a:off x="362130" y="440493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3" name="Text Placeholder 26">
            <a:extLst>
              <a:ext uri="{FF2B5EF4-FFF2-40B4-BE49-F238E27FC236}">
                <a16:creationId xmlns:a16="http://schemas.microsoft.com/office/drawing/2014/main" id="{67405D48-7CFE-2643-B46D-0E06B3E6E418}"/>
              </a:ext>
            </a:extLst>
          </p:cNvPr>
          <p:cNvSpPr>
            <a:spLocks noGrp="1"/>
          </p:cNvSpPr>
          <p:nvPr>
            <p:ph type="body" sz="quarter" idx="17" hasCustomPrompt="1"/>
          </p:nvPr>
        </p:nvSpPr>
        <p:spPr>
          <a:xfrm>
            <a:off x="351970" y="5217712"/>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8" name="Picture 7">
            <a:extLst>
              <a:ext uri="{FF2B5EF4-FFF2-40B4-BE49-F238E27FC236}">
                <a16:creationId xmlns:a16="http://schemas.microsoft.com/office/drawing/2014/main" id="{4A7E6A45-E395-194D-AE39-36208BAC5D23}"/>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144142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03077EC4-3765-4845-910E-79E550042216}"/>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183833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A576B415-0D50-0643-8CE9-8B4F112198FD}"/>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2306660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D2612D77-0507-E94A-ACD9-720B82507DF4}"/>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229041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9" name="Picture 8">
            <a:extLst>
              <a:ext uri="{FF2B5EF4-FFF2-40B4-BE49-F238E27FC236}">
                <a16:creationId xmlns:a16="http://schemas.microsoft.com/office/drawing/2014/main" id="{CC83D69A-D42E-6543-BFE8-FCE11ED038E6}"/>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1769596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57804EB3-BF6D-5C45-983A-C9EB0C67C512}"/>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1322782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5116A456-E8DC-DA48-8599-A95332FA2E39}"/>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30711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C181F703-863B-E343-AAC3-148BCE205519}"/>
              </a:ext>
            </a:extLst>
          </p:cNvPr>
          <p:cNvSpPr>
            <a:spLocks noGrp="1"/>
          </p:cNvSpPr>
          <p:nvPr>
            <p:ph type="body" sz="quarter" idx="11" hasCustomPrompt="1"/>
          </p:nvPr>
        </p:nvSpPr>
        <p:spPr>
          <a:xfrm>
            <a:off x="353064" y="2208803"/>
            <a:ext cx="9555024" cy="783097"/>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10" name="Text Placeholder 20">
            <a:extLst>
              <a:ext uri="{FF2B5EF4-FFF2-40B4-BE49-F238E27FC236}">
                <a16:creationId xmlns:a16="http://schemas.microsoft.com/office/drawing/2014/main" id="{3C0EDADF-4748-0340-B5C1-880B7E7AA643}"/>
              </a:ext>
            </a:extLst>
          </p:cNvPr>
          <p:cNvSpPr>
            <a:spLocks noGrp="1"/>
          </p:cNvSpPr>
          <p:nvPr>
            <p:ph type="body" sz="quarter" idx="16" hasCustomPrompt="1"/>
          </p:nvPr>
        </p:nvSpPr>
        <p:spPr>
          <a:xfrm>
            <a:off x="362130" y="342957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3" name="Text Placeholder 26">
            <a:extLst>
              <a:ext uri="{FF2B5EF4-FFF2-40B4-BE49-F238E27FC236}">
                <a16:creationId xmlns:a16="http://schemas.microsoft.com/office/drawing/2014/main" id="{7CDB7468-F4D3-CA4C-8F37-420B268B71ED}"/>
              </a:ext>
            </a:extLst>
          </p:cNvPr>
          <p:cNvSpPr>
            <a:spLocks noGrp="1"/>
          </p:cNvSpPr>
          <p:nvPr>
            <p:ph type="body" sz="quarter" idx="17" hasCustomPrompt="1"/>
          </p:nvPr>
        </p:nvSpPr>
        <p:spPr>
          <a:xfrm>
            <a:off x="362130" y="5773909"/>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14" name="Picture 13">
            <a:extLst>
              <a:ext uri="{FF2B5EF4-FFF2-40B4-BE49-F238E27FC236}">
                <a16:creationId xmlns:a16="http://schemas.microsoft.com/office/drawing/2014/main" id="{7C575CF5-85D3-0640-890A-7E554DAD7478}"/>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20145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mall Image">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21" name="Picture Placeholder 2">
            <a:extLst>
              <a:ext uri="{FF2B5EF4-FFF2-40B4-BE49-F238E27FC236}">
                <a16:creationId xmlns:a16="http://schemas.microsoft.com/office/drawing/2014/main" id="{CD83CE65-5BB8-274C-9E9C-1B8AEEEF9D2E}"/>
              </a:ext>
            </a:extLst>
          </p:cNvPr>
          <p:cNvSpPr>
            <a:spLocks noGrp="1"/>
          </p:cNvSpPr>
          <p:nvPr>
            <p:ph type="pic" sz="quarter" idx="10" hasCustomPrompt="1"/>
          </p:nvPr>
        </p:nvSpPr>
        <p:spPr>
          <a:xfrm>
            <a:off x="6096000" y="1627326"/>
            <a:ext cx="5255714" cy="3634367"/>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0" name="Text Placeholder 10">
            <a:extLst>
              <a:ext uri="{FF2B5EF4-FFF2-40B4-BE49-F238E27FC236}">
                <a16:creationId xmlns:a16="http://schemas.microsoft.com/office/drawing/2014/main" id="{C9DF7F4A-8EE0-324D-9C9F-A1D40115C661}"/>
              </a:ext>
            </a:extLst>
          </p:cNvPr>
          <p:cNvSpPr>
            <a:spLocks noGrp="1"/>
          </p:cNvSpPr>
          <p:nvPr>
            <p:ph type="body" sz="quarter" idx="16" hasCustomPrompt="1"/>
          </p:nvPr>
        </p:nvSpPr>
        <p:spPr>
          <a:xfrm>
            <a:off x="839867" y="1639212"/>
            <a:ext cx="4612854"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1" name="Text Placeholder 20">
            <a:extLst>
              <a:ext uri="{FF2B5EF4-FFF2-40B4-BE49-F238E27FC236}">
                <a16:creationId xmlns:a16="http://schemas.microsoft.com/office/drawing/2014/main" id="{DB5AE1BB-6359-2F4D-B887-2C4BF3038844}"/>
              </a:ext>
            </a:extLst>
          </p:cNvPr>
          <p:cNvSpPr>
            <a:spLocks noGrp="1"/>
          </p:cNvSpPr>
          <p:nvPr>
            <p:ph type="body" sz="quarter" idx="17" hasCustomPrompt="1"/>
          </p:nvPr>
        </p:nvSpPr>
        <p:spPr>
          <a:xfrm>
            <a:off x="839445" y="2264984"/>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2" name="Text Placeholder 26">
            <a:extLst>
              <a:ext uri="{FF2B5EF4-FFF2-40B4-BE49-F238E27FC236}">
                <a16:creationId xmlns:a16="http://schemas.microsoft.com/office/drawing/2014/main" id="{D52C5F2A-F739-4845-AD68-030160E22266}"/>
              </a:ext>
            </a:extLst>
          </p:cNvPr>
          <p:cNvSpPr>
            <a:spLocks noGrp="1"/>
          </p:cNvSpPr>
          <p:nvPr>
            <p:ph type="body" sz="quarter" idx="18" hasCustomPrompt="1"/>
          </p:nvPr>
        </p:nvSpPr>
        <p:spPr>
          <a:xfrm>
            <a:off x="839445" y="3114579"/>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13" name="Text Placeholder 36">
            <a:extLst>
              <a:ext uri="{FF2B5EF4-FFF2-40B4-BE49-F238E27FC236}">
                <a16:creationId xmlns:a16="http://schemas.microsoft.com/office/drawing/2014/main" id="{034E5126-DF15-754E-A527-AC80F4C2BC39}"/>
              </a:ext>
            </a:extLst>
          </p:cNvPr>
          <p:cNvSpPr>
            <a:spLocks noGrp="1"/>
          </p:cNvSpPr>
          <p:nvPr>
            <p:ph type="body" sz="quarter" idx="19" hasCustomPrompt="1"/>
          </p:nvPr>
        </p:nvSpPr>
        <p:spPr>
          <a:xfrm>
            <a:off x="839445" y="2787834"/>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5" name="Picture 14">
            <a:extLst>
              <a:ext uri="{FF2B5EF4-FFF2-40B4-BE49-F238E27FC236}">
                <a16:creationId xmlns:a16="http://schemas.microsoft.com/office/drawing/2014/main" id="{57CF1B41-04B8-EE4A-A188-D4668C297AFA}"/>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286392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21" name="Picture Placeholder 2">
            <a:extLst>
              <a:ext uri="{FF2B5EF4-FFF2-40B4-BE49-F238E27FC236}">
                <a16:creationId xmlns:a16="http://schemas.microsoft.com/office/drawing/2014/main" id="{CD83CE65-5BB8-274C-9E9C-1B8AEEEF9D2E}"/>
              </a:ext>
            </a:extLst>
          </p:cNvPr>
          <p:cNvSpPr>
            <a:spLocks noGrp="1"/>
          </p:cNvSpPr>
          <p:nvPr>
            <p:ph type="pic" sz="quarter" idx="10" hasCustomPrompt="1"/>
          </p:nvPr>
        </p:nvSpPr>
        <p:spPr>
          <a:xfrm>
            <a:off x="6096000" y="1627326"/>
            <a:ext cx="5255714" cy="3634367"/>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0" name="Text Placeholder 10">
            <a:extLst>
              <a:ext uri="{FF2B5EF4-FFF2-40B4-BE49-F238E27FC236}">
                <a16:creationId xmlns:a16="http://schemas.microsoft.com/office/drawing/2014/main" id="{C9DF7F4A-8EE0-324D-9C9F-A1D40115C661}"/>
              </a:ext>
            </a:extLst>
          </p:cNvPr>
          <p:cNvSpPr>
            <a:spLocks noGrp="1"/>
          </p:cNvSpPr>
          <p:nvPr>
            <p:ph type="body" sz="quarter" idx="16" hasCustomPrompt="1"/>
          </p:nvPr>
        </p:nvSpPr>
        <p:spPr>
          <a:xfrm>
            <a:off x="839867" y="1639212"/>
            <a:ext cx="4612854"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1" name="Text Placeholder 20">
            <a:extLst>
              <a:ext uri="{FF2B5EF4-FFF2-40B4-BE49-F238E27FC236}">
                <a16:creationId xmlns:a16="http://schemas.microsoft.com/office/drawing/2014/main" id="{DB5AE1BB-6359-2F4D-B887-2C4BF3038844}"/>
              </a:ext>
            </a:extLst>
          </p:cNvPr>
          <p:cNvSpPr>
            <a:spLocks noGrp="1"/>
          </p:cNvSpPr>
          <p:nvPr>
            <p:ph type="body" sz="quarter" idx="17" hasCustomPrompt="1"/>
          </p:nvPr>
        </p:nvSpPr>
        <p:spPr>
          <a:xfrm>
            <a:off x="839445" y="2264984"/>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2" name="Text Placeholder 26">
            <a:extLst>
              <a:ext uri="{FF2B5EF4-FFF2-40B4-BE49-F238E27FC236}">
                <a16:creationId xmlns:a16="http://schemas.microsoft.com/office/drawing/2014/main" id="{D52C5F2A-F739-4845-AD68-030160E22266}"/>
              </a:ext>
            </a:extLst>
          </p:cNvPr>
          <p:cNvSpPr>
            <a:spLocks noGrp="1"/>
          </p:cNvSpPr>
          <p:nvPr>
            <p:ph type="body" sz="quarter" idx="18" hasCustomPrompt="1"/>
          </p:nvPr>
        </p:nvSpPr>
        <p:spPr>
          <a:xfrm>
            <a:off x="839445" y="3114579"/>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13" name="Text Placeholder 36">
            <a:extLst>
              <a:ext uri="{FF2B5EF4-FFF2-40B4-BE49-F238E27FC236}">
                <a16:creationId xmlns:a16="http://schemas.microsoft.com/office/drawing/2014/main" id="{034E5126-DF15-754E-A527-AC80F4C2BC39}"/>
              </a:ext>
            </a:extLst>
          </p:cNvPr>
          <p:cNvSpPr>
            <a:spLocks noGrp="1"/>
          </p:cNvSpPr>
          <p:nvPr>
            <p:ph type="body" sz="quarter" idx="19" hasCustomPrompt="1"/>
          </p:nvPr>
        </p:nvSpPr>
        <p:spPr>
          <a:xfrm>
            <a:off x="839445" y="2787834"/>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5" name="Picture 14">
            <a:extLst>
              <a:ext uri="{FF2B5EF4-FFF2-40B4-BE49-F238E27FC236}">
                <a16:creationId xmlns:a16="http://schemas.microsoft.com/office/drawing/2014/main" id="{57CF1B41-04B8-EE4A-A188-D4668C297AFA}"/>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123140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Images">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10" name="Picture Placeholder 2">
            <a:extLst>
              <a:ext uri="{FF2B5EF4-FFF2-40B4-BE49-F238E27FC236}">
                <a16:creationId xmlns:a16="http://schemas.microsoft.com/office/drawing/2014/main" id="{FBB289B2-DF4B-2744-B844-8FF80994CBC7}"/>
              </a:ext>
            </a:extLst>
          </p:cNvPr>
          <p:cNvSpPr>
            <a:spLocks noGrp="1"/>
          </p:cNvSpPr>
          <p:nvPr>
            <p:ph type="pic" sz="quarter" idx="10" hasCustomPrompt="1"/>
          </p:nvPr>
        </p:nvSpPr>
        <p:spPr>
          <a:xfrm>
            <a:off x="947162"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3" name="Picture Placeholder 2">
            <a:extLst>
              <a:ext uri="{FF2B5EF4-FFF2-40B4-BE49-F238E27FC236}">
                <a16:creationId xmlns:a16="http://schemas.microsoft.com/office/drawing/2014/main" id="{2E0CE72B-7900-3E47-8E13-4A74E4C93648}"/>
              </a:ext>
            </a:extLst>
          </p:cNvPr>
          <p:cNvSpPr>
            <a:spLocks noGrp="1"/>
          </p:cNvSpPr>
          <p:nvPr>
            <p:ph type="pic" sz="quarter" idx="18" hasCustomPrompt="1"/>
          </p:nvPr>
        </p:nvSpPr>
        <p:spPr>
          <a:xfrm>
            <a:off x="6203296"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22" name="Text Placeholder 26">
            <a:extLst>
              <a:ext uri="{FF2B5EF4-FFF2-40B4-BE49-F238E27FC236}">
                <a16:creationId xmlns:a16="http://schemas.microsoft.com/office/drawing/2014/main" id="{CE5DF69B-5AF6-F544-9943-65CF44366CAE}"/>
              </a:ext>
            </a:extLst>
          </p:cNvPr>
          <p:cNvSpPr>
            <a:spLocks noGrp="1"/>
          </p:cNvSpPr>
          <p:nvPr>
            <p:ph type="body" sz="quarter" idx="19" hasCustomPrompt="1"/>
          </p:nvPr>
        </p:nvSpPr>
        <p:spPr>
          <a:xfrm>
            <a:off x="946741"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3" name="Text Placeholder 36">
            <a:extLst>
              <a:ext uri="{FF2B5EF4-FFF2-40B4-BE49-F238E27FC236}">
                <a16:creationId xmlns:a16="http://schemas.microsoft.com/office/drawing/2014/main" id="{6FF33485-4349-7749-8366-A82561B19D20}"/>
              </a:ext>
            </a:extLst>
          </p:cNvPr>
          <p:cNvSpPr>
            <a:spLocks noGrp="1"/>
          </p:cNvSpPr>
          <p:nvPr>
            <p:ph type="body" sz="quarter" idx="20" hasCustomPrompt="1"/>
          </p:nvPr>
        </p:nvSpPr>
        <p:spPr>
          <a:xfrm>
            <a:off x="946741"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sp>
        <p:nvSpPr>
          <p:cNvPr id="26" name="Text Placeholder 26">
            <a:extLst>
              <a:ext uri="{FF2B5EF4-FFF2-40B4-BE49-F238E27FC236}">
                <a16:creationId xmlns:a16="http://schemas.microsoft.com/office/drawing/2014/main" id="{04AA12FC-A8D7-774A-92B6-54AD2B3D27D8}"/>
              </a:ext>
            </a:extLst>
          </p:cNvPr>
          <p:cNvSpPr>
            <a:spLocks noGrp="1"/>
          </p:cNvSpPr>
          <p:nvPr>
            <p:ph type="body" sz="quarter" idx="21" hasCustomPrompt="1"/>
          </p:nvPr>
        </p:nvSpPr>
        <p:spPr>
          <a:xfrm>
            <a:off x="6202454"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7" name="Text Placeholder 36">
            <a:extLst>
              <a:ext uri="{FF2B5EF4-FFF2-40B4-BE49-F238E27FC236}">
                <a16:creationId xmlns:a16="http://schemas.microsoft.com/office/drawing/2014/main" id="{8335CDD0-1C08-B240-85B1-82F4A7AD9898}"/>
              </a:ext>
            </a:extLst>
          </p:cNvPr>
          <p:cNvSpPr>
            <a:spLocks noGrp="1"/>
          </p:cNvSpPr>
          <p:nvPr>
            <p:ph type="body" sz="quarter" idx="22" hasCustomPrompt="1"/>
          </p:nvPr>
        </p:nvSpPr>
        <p:spPr>
          <a:xfrm>
            <a:off x="6202454"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6445F1AE-C5C7-4C40-8C06-65AFD35E5436}"/>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389295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6" name="Picture 15">
            <a:extLst>
              <a:ext uri="{FF2B5EF4-FFF2-40B4-BE49-F238E27FC236}">
                <a16:creationId xmlns:a16="http://schemas.microsoft.com/office/drawing/2014/main" id="{8F761876-1C9A-8949-B13F-F28B43491B0F}"/>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60355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3892DA3E-2BAE-E041-B0AA-B2ED5DEB45C7}"/>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92339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AFC648BD-8F26-C54D-8BB0-9E78FBBB5EF4}"/>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298577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E23EEB74-7DD6-FB4B-B6CC-77CE7A3C745D}"/>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4152893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74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7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69896"/>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76280"/>
            <a:ext cx="7021479" cy="9174191"/>
          </a:xfrm>
          <a:prstGeom prst="rect">
            <a:avLst/>
          </a:prstGeom>
          <a:solidFill>
            <a:srgbClr val="283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0670086"/>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70301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18515"/>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761289"/>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40765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72687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402496"/>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766802"/>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657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44226"/>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Qr code&#10;&#10;Description automatically generated">
            <a:extLst>
              <a:ext uri="{FF2B5EF4-FFF2-40B4-BE49-F238E27FC236}">
                <a16:creationId xmlns:a16="http://schemas.microsoft.com/office/drawing/2014/main" id="{28F3C90F-ABF2-4D94-9A2C-2CD27DB2946A}"/>
              </a:ext>
            </a:extLst>
          </p:cNvPr>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l="-846" r="-1682"/>
          <a:stretch/>
        </p:blipFill>
        <p:spPr bwMode="auto">
          <a:xfrm>
            <a:off x="5543342" y="264419"/>
            <a:ext cx="6457740" cy="6329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AAD4E3C-C329-B04A-A3E6-79935042994A}"/>
              </a:ext>
            </a:extLst>
          </p:cNvPr>
          <p:cNvSpPr>
            <a:spLocks noGrp="1"/>
          </p:cNvSpPr>
          <p:nvPr>
            <p:ph type="body" sz="quarter" idx="11"/>
          </p:nvPr>
        </p:nvSpPr>
        <p:spPr/>
        <p:txBody>
          <a:bodyPr/>
          <a:lstStyle/>
          <a:p>
            <a:r>
              <a:rPr lang="en-GB" sz="4000" dirty="0"/>
              <a:t>Public Health </a:t>
            </a:r>
          </a:p>
          <a:p>
            <a:endParaRPr lang="en-US" dirty="0"/>
          </a:p>
        </p:txBody>
      </p:sp>
      <p:sp>
        <p:nvSpPr>
          <p:cNvPr id="4" name="Text Placeholder 3">
            <a:extLst>
              <a:ext uri="{FF2B5EF4-FFF2-40B4-BE49-F238E27FC236}">
                <a16:creationId xmlns:a16="http://schemas.microsoft.com/office/drawing/2014/main" id="{C1E86565-FE47-9342-B050-AD6E3A2ACA00}"/>
              </a:ext>
            </a:extLst>
          </p:cNvPr>
          <p:cNvSpPr>
            <a:spLocks noGrp="1"/>
          </p:cNvSpPr>
          <p:nvPr>
            <p:ph type="body" sz="quarter" idx="16"/>
          </p:nvPr>
        </p:nvSpPr>
        <p:spPr/>
        <p:txBody>
          <a:bodyPr/>
          <a:lstStyle/>
          <a:p>
            <a:r>
              <a:rPr lang="en-GB" sz="2000" dirty="0"/>
              <a:t>Module 2: Making Every Contact Count</a:t>
            </a:r>
          </a:p>
          <a:p>
            <a:endParaRPr lang="en-US" dirty="0"/>
          </a:p>
        </p:txBody>
      </p:sp>
      <p:pic>
        <p:nvPicPr>
          <p:cNvPr id="8" name="Recorded Sound">
            <a:hlinkClick r:id="" action="ppaction://media"/>
            <a:extLst>
              <a:ext uri="{FF2B5EF4-FFF2-40B4-BE49-F238E27FC236}">
                <a16:creationId xmlns:a16="http://schemas.microsoft.com/office/drawing/2014/main" id="{EB8840BC-5D24-491F-9A90-4305ED220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7787" y="6165066"/>
            <a:ext cx="406400" cy="406400"/>
          </a:xfrm>
          <a:prstGeom prst="rect">
            <a:avLst/>
          </a:prstGeom>
        </p:spPr>
      </p:pic>
    </p:spTree>
    <p:extLst>
      <p:ext uri="{BB962C8B-B14F-4D97-AF65-F5344CB8AC3E}">
        <p14:creationId xmlns:p14="http://schemas.microsoft.com/office/powerpoint/2010/main" val="2899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522047" y="837808"/>
            <a:ext cx="5674837" cy="523220"/>
          </a:xfrm>
          <a:prstGeom prst="rect">
            <a:avLst/>
          </a:prstGeom>
          <a:noFill/>
        </p:spPr>
        <p:txBody>
          <a:bodyPr wrap="square" rtlCol="0">
            <a:spAutoFit/>
          </a:bodyPr>
          <a:lstStyle/>
          <a:p>
            <a:r>
              <a:rPr lang="en-US" sz="2800" b="1" dirty="0"/>
              <a:t>Open-Discovery Questions</a:t>
            </a:r>
          </a:p>
        </p:txBody>
      </p:sp>
      <p:sp>
        <p:nvSpPr>
          <p:cNvPr id="7" name="TextBox 6">
            <a:extLst>
              <a:ext uri="{FF2B5EF4-FFF2-40B4-BE49-F238E27FC236}">
                <a16:creationId xmlns:a16="http://schemas.microsoft.com/office/drawing/2014/main" id="{AD5341B3-1A1E-4EA2-AE52-67B85CCEEC58}"/>
              </a:ext>
            </a:extLst>
          </p:cNvPr>
          <p:cNvSpPr txBox="1"/>
          <p:nvPr/>
        </p:nvSpPr>
        <p:spPr>
          <a:xfrm>
            <a:off x="770932" y="1843950"/>
            <a:ext cx="8773118" cy="2123658"/>
          </a:xfrm>
          <a:prstGeom prst="rect">
            <a:avLst/>
          </a:prstGeom>
          <a:noFill/>
        </p:spPr>
        <p:txBody>
          <a:bodyPr wrap="square">
            <a:spAutoFit/>
          </a:bodyPr>
          <a:lstStyle/>
          <a:p>
            <a:pPr marL="285750" indent="-285750">
              <a:buFont typeface="Arial" panose="020B0604020202020204" pitchFamily="34" charset="0"/>
              <a:buChar char="•"/>
            </a:pPr>
            <a:r>
              <a:rPr lang="en-GB" sz="2200" dirty="0"/>
              <a:t>Open discovery questions </a:t>
            </a:r>
            <a:r>
              <a:rPr lang="en-GB" sz="2200" b="1" dirty="0"/>
              <a:t>allow</a:t>
            </a:r>
            <a:r>
              <a:rPr lang="en-GB" sz="2200" dirty="0"/>
              <a:t> </a:t>
            </a:r>
            <a:r>
              <a:rPr lang="en-GB" sz="2200" b="1" dirty="0"/>
              <a:t>the conversation to be led by the person</a:t>
            </a:r>
            <a:r>
              <a:rPr lang="en-GB" sz="2200" dirty="0"/>
              <a:t> and move the conversation away from staff giving solutions or offering suggestions.</a:t>
            </a:r>
          </a:p>
          <a:p>
            <a:pPr marL="285750" indent="-285750" algn="l" fontAlgn="base">
              <a:buFont typeface="Arial" panose="020B0604020202020204" pitchFamily="34" charset="0"/>
              <a:buChar char="•"/>
            </a:pPr>
            <a:endParaRPr lang="en-GB" sz="2200" b="0" i="0" dirty="0">
              <a:effectLst/>
            </a:endParaRPr>
          </a:p>
          <a:p>
            <a:pPr marL="285750" indent="-285750" algn="l" fontAlgn="base">
              <a:buFont typeface="Arial" panose="020B0604020202020204" pitchFamily="34" charset="0"/>
              <a:buChar char="•"/>
            </a:pPr>
            <a:r>
              <a:rPr lang="en-GB" sz="2200" b="0" i="0" dirty="0">
                <a:effectLst/>
              </a:rPr>
              <a:t>‘What’ and ‘How’ questions</a:t>
            </a:r>
          </a:p>
          <a:p>
            <a:pPr marL="285750" indent="-285750" algn="l" fontAlgn="base">
              <a:buFont typeface="Arial" panose="020B0604020202020204" pitchFamily="34" charset="0"/>
              <a:buChar char="•"/>
            </a:pPr>
            <a:endParaRPr lang="en-GB" sz="2200" b="0" i="0" dirty="0">
              <a:effectLst/>
            </a:endParaRPr>
          </a:p>
        </p:txBody>
      </p:sp>
      <p:pic>
        <p:nvPicPr>
          <p:cNvPr id="8" name="Recorded Sound">
            <a:hlinkClick r:id="" action="ppaction://media"/>
            <a:extLst>
              <a:ext uri="{FF2B5EF4-FFF2-40B4-BE49-F238E27FC236}">
                <a16:creationId xmlns:a16="http://schemas.microsoft.com/office/drawing/2014/main" id="{CD2D1E17-D0AE-4C85-ABDF-40F1EF18E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4208" y="5997575"/>
            <a:ext cx="406400" cy="406400"/>
          </a:xfrm>
          <a:prstGeom prst="rect">
            <a:avLst/>
          </a:prstGeom>
        </p:spPr>
      </p:pic>
    </p:spTree>
    <p:extLst>
      <p:ext uri="{BB962C8B-B14F-4D97-AF65-F5344CB8AC3E}">
        <p14:creationId xmlns:p14="http://schemas.microsoft.com/office/powerpoint/2010/main" val="38527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522047" y="908829"/>
            <a:ext cx="5674837" cy="523220"/>
          </a:xfrm>
          <a:prstGeom prst="rect">
            <a:avLst/>
          </a:prstGeom>
          <a:noFill/>
        </p:spPr>
        <p:txBody>
          <a:bodyPr wrap="square" rtlCol="0">
            <a:spAutoFit/>
          </a:bodyPr>
          <a:lstStyle/>
          <a:p>
            <a:r>
              <a:rPr lang="en-US" sz="2800" b="1" dirty="0"/>
              <a:t>Open-Discovery Questions</a:t>
            </a:r>
          </a:p>
        </p:txBody>
      </p:sp>
      <p:grpSp>
        <p:nvGrpSpPr>
          <p:cNvPr id="6" name="Group 5">
            <a:extLst>
              <a:ext uri="{FF2B5EF4-FFF2-40B4-BE49-F238E27FC236}">
                <a16:creationId xmlns:a16="http://schemas.microsoft.com/office/drawing/2014/main" id="{04332532-4313-424B-897B-4BFDDCAA03B3}"/>
              </a:ext>
            </a:extLst>
          </p:cNvPr>
          <p:cNvGrpSpPr/>
          <p:nvPr/>
        </p:nvGrpSpPr>
        <p:grpSpPr>
          <a:xfrm>
            <a:off x="210125" y="1413064"/>
            <a:ext cx="11384686" cy="4747703"/>
            <a:chOff x="210125" y="1413064"/>
            <a:chExt cx="11384686" cy="4747703"/>
          </a:xfrm>
        </p:grpSpPr>
        <p:pic>
          <p:nvPicPr>
            <p:cNvPr id="9" name="Picture 2" descr="Qr code&#10;&#10;Description automatically generated">
              <a:extLst>
                <a:ext uri="{FF2B5EF4-FFF2-40B4-BE49-F238E27FC236}">
                  <a16:creationId xmlns:a16="http://schemas.microsoft.com/office/drawing/2014/main" id="{575EA202-E512-434E-9FE2-42BE7282CE1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65884" y="1413064"/>
              <a:ext cx="3128927" cy="3144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FDE134B-40F3-4195-BBDC-73BFAE0AB8C8}"/>
                </a:ext>
              </a:extLst>
            </p:cNvPr>
            <p:cNvSpPr txBox="1"/>
            <p:nvPr/>
          </p:nvSpPr>
          <p:spPr>
            <a:xfrm>
              <a:off x="9042499" y="2226918"/>
              <a:ext cx="2130326" cy="830997"/>
            </a:xfrm>
            <a:prstGeom prst="rect">
              <a:avLst/>
            </a:prstGeom>
            <a:solidFill>
              <a:schemeClr val="bg1"/>
            </a:solidFill>
          </p:spPr>
          <p:txBody>
            <a:bodyPr wrap="square" rtlCol="0">
              <a:spAutoFit/>
            </a:bodyPr>
            <a:lstStyle/>
            <a:p>
              <a:pPr algn="ctr"/>
              <a:r>
                <a:rPr lang="en-GB" sz="2400" b="1" dirty="0"/>
                <a:t>What if you tried this?</a:t>
              </a:r>
              <a:endParaRPr lang="en-GB" sz="2400" b="1" i="0" dirty="0">
                <a:effectLst/>
              </a:endParaRPr>
            </a:p>
          </p:txBody>
        </p:sp>
        <p:pic>
          <p:nvPicPr>
            <p:cNvPr id="11" name="Picture 2" descr="Qr code&#10;&#10;Description automatically generated">
              <a:extLst>
                <a:ext uri="{FF2B5EF4-FFF2-40B4-BE49-F238E27FC236}">
                  <a16:creationId xmlns:a16="http://schemas.microsoft.com/office/drawing/2014/main" id="{F35A5374-CE7C-4CDB-B17C-021916DA5D7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0125" y="3016117"/>
              <a:ext cx="3128927" cy="3144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r code&#10;&#10;Description automatically generated">
              <a:extLst>
                <a:ext uri="{FF2B5EF4-FFF2-40B4-BE49-F238E27FC236}">
                  <a16:creationId xmlns:a16="http://schemas.microsoft.com/office/drawing/2014/main" id="{9DB23F64-451B-48AF-8107-FFF0D6C8A8A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37704" y="1445327"/>
              <a:ext cx="3128927" cy="31446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FFCF8F2-6644-48B3-B283-B28AD2E68BD2}"/>
                </a:ext>
              </a:extLst>
            </p:cNvPr>
            <p:cNvSpPr txBox="1"/>
            <p:nvPr/>
          </p:nvSpPr>
          <p:spPr>
            <a:xfrm>
              <a:off x="3824878" y="1898444"/>
              <a:ext cx="2130326" cy="1631216"/>
            </a:xfrm>
            <a:prstGeom prst="rect">
              <a:avLst/>
            </a:prstGeom>
            <a:solidFill>
              <a:schemeClr val="bg1"/>
            </a:solidFill>
          </p:spPr>
          <p:txBody>
            <a:bodyPr wrap="square" rtlCol="0">
              <a:spAutoFit/>
            </a:bodyPr>
            <a:lstStyle/>
            <a:p>
              <a:pPr algn="ctr"/>
              <a:r>
                <a:rPr lang="en-GB" sz="2000" b="1" dirty="0"/>
                <a:t>What do you think you could do to improve your well-being?</a:t>
              </a:r>
              <a:endParaRPr lang="en-GB" sz="2000" b="1" i="0" dirty="0">
                <a:effectLst/>
              </a:endParaRPr>
            </a:p>
          </p:txBody>
        </p:sp>
      </p:grpSp>
      <p:pic>
        <p:nvPicPr>
          <p:cNvPr id="14" name="Recorded Sound">
            <a:hlinkClick r:id="" action="ppaction://media"/>
            <a:extLst>
              <a:ext uri="{FF2B5EF4-FFF2-40B4-BE49-F238E27FC236}">
                <a16:creationId xmlns:a16="http://schemas.microsoft.com/office/drawing/2014/main" id="{789D414A-F0A0-48A9-8F07-62D784892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009" y="6235181"/>
            <a:ext cx="406400" cy="406400"/>
          </a:xfrm>
          <a:prstGeom prst="rect">
            <a:avLst/>
          </a:prstGeom>
        </p:spPr>
      </p:pic>
      <p:pic>
        <p:nvPicPr>
          <p:cNvPr id="15" name="Picture 2" descr="Qr code&#10;&#10;Description automatically generated">
            <a:extLst>
              <a:ext uri="{FF2B5EF4-FFF2-40B4-BE49-F238E27FC236}">
                <a16:creationId xmlns:a16="http://schemas.microsoft.com/office/drawing/2014/main" id="{5C9DE6B5-017C-49E8-81BA-90B169DF0CD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86402" y="3427247"/>
            <a:ext cx="3128927" cy="31446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D535BE2-DE2A-451E-8995-ED2AA6BFED3F}"/>
              </a:ext>
            </a:extLst>
          </p:cNvPr>
          <p:cNvSpPr txBox="1"/>
          <p:nvPr/>
        </p:nvSpPr>
        <p:spPr>
          <a:xfrm>
            <a:off x="559864" y="3911383"/>
            <a:ext cx="2604692" cy="1015663"/>
          </a:xfrm>
          <a:prstGeom prst="rect">
            <a:avLst/>
          </a:prstGeom>
          <a:solidFill>
            <a:schemeClr val="bg1"/>
          </a:solidFill>
        </p:spPr>
        <p:txBody>
          <a:bodyPr wrap="square" rtlCol="0">
            <a:spAutoFit/>
          </a:bodyPr>
          <a:lstStyle/>
          <a:p>
            <a:pPr algn="ctr"/>
            <a:r>
              <a:rPr lang="en-GB" sz="2000" b="1" dirty="0"/>
              <a:t>How do you think you could achieve this?</a:t>
            </a:r>
            <a:endParaRPr lang="en-GB" sz="2000" b="1" i="0" dirty="0">
              <a:effectLst/>
            </a:endParaRPr>
          </a:p>
        </p:txBody>
      </p:sp>
      <p:sp>
        <p:nvSpPr>
          <p:cNvPr id="26" name="TextBox 25">
            <a:extLst>
              <a:ext uri="{FF2B5EF4-FFF2-40B4-BE49-F238E27FC236}">
                <a16:creationId xmlns:a16="http://schemas.microsoft.com/office/drawing/2014/main" id="{70249221-B382-4E98-98DD-DD02171E0FC9}"/>
              </a:ext>
            </a:extLst>
          </p:cNvPr>
          <p:cNvSpPr txBox="1"/>
          <p:nvPr/>
        </p:nvSpPr>
        <p:spPr>
          <a:xfrm>
            <a:off x="6379593" y="4128117"/>
            <a:ext cx="2249502" cy="1323439"/>
          </a:xfrm>
          <a:prstGeom prst="rect">
            <a:avLst/>
          </a:prstGeom>
          <a:solidFill>
            <a:schemeClr val="bg1"/>
          </a:solidFill>
        </p:spPr>
        <p:txBody>
          <a:bodyPr wrap="square" rtlCol="0">
            <a:spAutoFit/>
          </a:bodyPr>
          <a:lstStyle/>
          <a:p>
            <a:pPr algn="ctr"/>
            <a:r>
              <a:rPr lang="en-GB" sz="2000" b="1" dirty="0"/>
              <a:t>What is important for your well-being in your view?</a:t>
            </a:r>
            <a:endParaRPr lang="en-GB" sz="2000" b="1" i="0" dirty="0">
              <a:effectLst/>
            </a:endParaRPr>
          </a:p>
        </p:txBody>
      </p:sp>
    </p:spTree>
    <p:extLst>
      <p:ext uri="{BB962C8B-B14F-4D97-AF65-F5344CB8AC3E}">
        <p14:creationId xmlns:p14="http://schemas.microsoft.com/office/powerpoint/2010/main" val="298987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557557" y="921013"/>
            <a:ext cx="5674837" cy="523220"/>
          </a:xfrm>
          <a:prstGeom prst="rect">
            <a:avLst/>
          </a:prstGeom>
          <a:noFill/>
        </p:spPr>
        <p:txBody>
          <a:bodyPr wrap="square" rtlCol="0">
            <a:spAutoFit/>
          </a:bodyPr>
          <a:lstStyle/>
          <a:p>
            <a:r>
              <a:rPr lang="en-US" sz="2800" b="1" dirty="0">
                <a:latin typeface="+mn-lt"/>
              </a:rPr>
              <a:t>Popping in a positive</a:t>
            </a:r>
            <a:endParaRPr lang="en-US" sz="2800" b="1" dirty="0"/>
          </a:p>
        </p:txBody>
      </p:sp>
      <p:sp>
        <p:nvSpPr>
          <p:cNvPr id="7" name="TextBox 6">
            <a:extLst>
              <a:ext uri="{FF2B5EF4-FFF2-40B4-BE49-F238E27FC236}">
                <a16:creationId xmlns:a16="http://schemas.microsoft.com/office/drawing/2014/main" id="{AD5341B3-1A1E-4EA2-AE52-67B85CCEEC58}"/>
              </a:ext>
            </a:extLst>
          </p:cNvPr>
          <p:cNvSpPr txBox="1"/>
          <p:nvPr/>
        </p:nvSpPr>
        <p:spPr>
          <a:xfrm>
            <a:off x="770932" y="1843950"/>
            <a:ext cx="8773118" cy="1785104"/>
          </a:xfrm>
          <a:prstGeom prst="rect">
            <a:avLst/>
          </a:prstGeom>
          <a:noFill/>
        </p:spPr>
        <p:txBody>
          <a:bodyPr wrap="square">
            <a:spAutoFit/>
          </a:bodyPr>
          <a:lstStyle/>
          <a:p>
            <a:pPr marL="342900" indent="-342900">
              <a:buFont typeface="Arial" panose="020B0604020202020204" pitchFamily="34" charset="0"/>
              <a:buChar char="•"/>
            </a:pPr>
            <a:r>
              <a:rPr lang="en-GB" sz="2200" dirty="0"/>
              <a:t>Acknowledge the small things the person may have achieved</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Acknowledge that they are continuing to explore the change even if it didn’t work last time round.</a:t>
            </a:r>
            <a:endParaRPr lang="en-US" sz="2200" dirty="0"/>
          </a:p>
          <a:p>
            <a:pPr marL="285750" indent="-285750" algn="l" fontAlgn="base">
              <a:buFont typeface="Arial" panose="020B0604020202020204" pitchFamily="34" charset="0"/>
              <a:buChar char="•"/>
            </a:pPr>
            <a:endParaRPr lang="en-GB" sz="2200" b="0" i="0" dirty="0">
              <a:effectLst/>
            </a:endParaRPr>
          </a:p>
        </p:txBody>
      </p:sp>
      <p:pic>
        <p:nvPicPr>
          <p:cNvPr id="6" name="Recorded Sound">
            <a:hlinkClick r:id="" action="ppaction://media"/>
            <a:extLst>
              <a:ext uri="{FF2B5EF4-FFF2-40B4-BE49-F238E27FC236}">
                <a16:creationId xmlns:a16="http://schemas.microsoft.com/office/drawing/2014/main" id="{930C3F29-DB33-4897-92A7-A692719CD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5404" y="6254750"/>
            <a:ext cx="406400" cy="406400"/>
          </a:xfrm>
          <a:prstGeom prst="rect">
            <a:avLst/>
          </a:prstGeom>
        </p:spPr>
      </p:pic>
    </p:spTree>
    <p:extLst>
      <p:ext uri="{BB962C8B-B14F-4D97-AF65-F5344CB8AC3E}">
        <p14:creationId xmlns:p14="http://schemas.microsoft.com/office/powerpoint/2010/main" val="26640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557557" y="921013"/>
            <a:ext cx="5674837" cy="523220"/>
          </a:xfrm>
          <a:prstGeom prst="rect">
            <a:avLst/>
          </a:prstGeom>
          <a:noFill/>
        </p:spPr>
        <p:txBody>
          <a:bodyPr wrap="square" rtlCol="0">
            <a:spAutoFit/>
          </a:bodyPr>
          <a:lstStyle/>
          <a:p>
            <a:r>
              <a:rPr lang="en-US" sz="2800" b="1" dirty="0">
                <a:latin typeface="+mn-lt"/>
              </a:rPr>
              <a:t>Signposting</a:t>
            </a:r>
            <a:endParaRPr lang="en-US" sz="2800" b="1" dirty="0"/>
          </a:p>
        </p:txBody>
      </p:sp>
      <p:pic>
        <p:nvPicPr>
          <p:cNvPr id="8" name="Picture 14" descr="MECC Link - Simple signposting to better health and wellbeing">
            <a:extLst>
              <a:ext uri="{FF2B5EF4-FFF2-40B4-BE49-F238E27FC236}">
                <a16:creationId xmlns:a16="http://schemas.microsoft.com/office/drawing/2014/main" id="{82FD82F1-E36D-4493-9052-198B8D8D0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236" y="2546089"/>
            <a:ext cx="4938852" cy="4069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0" descr="Connect 5 Training | n-compass">
            <a:extLst>
              <a:ext uri="{FF2B5EF4-FFF2-40B4-BE49-F238E27FC236}">
                <a16:creationId xmlns:a16="http://schemas.microsoft.com/office/drawing/2014/main" id="{3CD34303-2E86-4295-BAB8-A1172E0244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7910"/>
          <a:stretch/>
        </p:blipFill>
        <p:spPr bwMode="auto">
          <a:xfrm>
            <a:off x="4044150" y="1212589"/>
            <a:ext cx="439102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88C46691-2B33-4DBE-96B3-14EDFAAA8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296" y="6237288"/>
            <a:ext cx="406400" cy="406400"/>
          </a:xfrm>
          <a:prstGeom prst="rect">
            <a:avLst/>
          </a:prstGeom>
        </p:spPr>
      </p:pic>
    </p:spTree>
    <p:extLst>
      <p:ext uri="{BB962C8B-B14F-4D97-AF65-F5344CB8AC3E}">
        <p14:creationId xmlns:p14="http://schemas.microsoft.com/office/powerpoint/2010/main" val="24079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557557" y="921013"/>
            <a:ext cx="5674837" cy="523220"/>
          </a:xfrm>
          <a:prstGeom prst="rect">
            <a:avLst/>
          </a:prstGeom>
          <a:noFill/>
        </p:spPr>
        <p:txBody>
          <a:bodyPr wrap="square" rtlCol="0">
            <a:spAutoFit/>
          </a:bodyPr>
          <a:lstStyle/>
          <a:p>
            <a:r>
              <a:rPr lang="en-US" sz="2800" b="1" dirty="0">
                <a:latin typeface="+mn-lt"/>
              </a:rPr>
              <a:t>SMARTER Goals</a:t>
            </a:r>
            <a:endParaRPr lang="en-US" sz="2800" b="1" dirty="0"/>
          </a:p>
        </p:txBody>
      </p:sp>
      <p:pic>
        <p:nvPicPr>
          <p:cNvPr id="6" name="Picture 2" descr="Good goal-setting is a vital first step on your journey to healthy living.  Here&amp;#39;s how… · LiveWell Dorset">
            <a:extLst>
              <a:ext uri="{FF2B5EF4-FFF2-40B4-BE49-F238E27FC236}">
                <a16:creationId xmlns:a16="http://schemas.microsoft.com/office/drawing/2014/main" id="{A481B4A5-F72B-44D6-94DF-61A498EA2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8157" y="1444233"/>
            <a:ext cx="7175306" cy="5302313"/>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6BE8D67F-B18D-4E98-982E-E81C43219F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1345" y="6197600"/>
            <a:ext cx="406400" cy="406400"/>
          </a:xfrm>
          <a:prstGeom prst="rect">
            <a:avLst/>
          </a:prstGeom>
        </p:spPr>
      </p:pic>
    </p:spTree>
    <p:extLst>
      <p:ext uri="{BB962C8B-B14F-4D97-AF65-F5344CB8AC3E}">
        <p14:creationId xmlns:p14="http://schemas.microsoft.com/office/powerpoint/2010/main" val="27274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477658" y="921013"/>
            <a:ext cx="5674837" cy="523220"/>
          </a:xfrm>
          <a:prstGeom prst="rect">
            <a:avLst/>
          </a:prstGeom>
          <a:noFill/>
        </p:spPr>
        <p:txBody>
          <a:bodyPr wrap="square" rtlCol="0">
            <a:spAutoFit/>
          </a:bodyPr>
          <a:lstStyle/>
          <a:p>
            <a:r>
              <a:rPr lang="en-US" sz="2800" b="1" dirty="0">
                <a:latin typeface="+mn-lt"/>
              </a:rPr>
              <a:t>Knowledge Check</a:t>
            </a:r>
            <a:endParaRPr lang="en-US" sz="2800" b="1" dirty="0"/>
          </a:p>
        </p:txBody>
      </p:sp>
      <p:sp>
        <p:nvSpPr>
          <p:cNvPr id="8" name="TextBox 7">
            <a:extLst>
              <a:ext uri="{FF2B5EF4-FFF2-40B4-BE49-F238E27FC236}">
                <a16:creationId xmlns:a16="http://schemas.microsoft.com/office/drawing/2014/main" id="{ECA35924-E5B2-4D4F-B616-8FB59F6D8A1E}"/>
              </a:ext>
            </a:extLst>
          </p:cNvPr>
          <p:cNvSpPr txBox="1"/>
          <p:nvPr/>
        </p:nvSpPr>
        <p:spPr>
          <a:xfrm>
            <a:off x="967666" y="1695634"/>
            <a:ext cx="10697592" cy="5770811"/>
          </a:xfrm>
          <a:prstGeom prst="rect">
            <a:avLst/>
          </a:prstGeom>
          <a:noFill/>
        </p:spPr>
        <p:txBody>
          <a:bodyPr wrap="square">
            <a:spAutoFit/>
          </a:bodyPr>
          <a:lstStyle/>
          <a:p>
            <a:pPr marL="342900" indent="-342900">
              <a:lnSpc>
                <a:spcPct val="150000"/>
              </a:lnSpc>
              <a:buAutoNum type="arabicPeriod"/>
            </a:pPr>
            <a:r>
              <a:rPr lang="en-GB" sz="2200" dirty="0"/>
              <a:t>How can you phrase questions to make them open-discovery questions?</a:t>
            </a:r>
          </a:p>
          <a:p>
            <a:pPr marL="342900" indent="-342900">
              <a:lnSpc>
                <a:spcPct val="150000"/>
              </a:lnSpc>
              <a:buAutoNum type="arabicPeriod"/>
            </a:pPr>
            <a:r>
              <a:rPr lang="en-GB" sz="2200" dirty="0"/>
              <a:t>Where can you signpost individuals to so they can access further support in their local area?</a:t>
            </a:r>
          </a:p>
          <a:p>
            <a:pPr marL="342900" indent="-342900">
              <a:lnSpc>
                <a:spcPct val="150000"/>
              </a:lnSpc>
              <a:buAutoNum type="arabicPeriod"/>
            </a:pPr>
            <a:r>
              <a:rPr lang="en-GB" sz="2200" dirty="0"/>
              <a:t>What does the SMARTER acronym stand for?</a:t>
            </a:r>
          </a:p>
          <a:p>
            <a:pPr marL="342900" indent="-342900">
              <a:lnSpc>
                <a:spcPct val="150000"/>
              </a:lnSpc>
              <a:buAutoNum type="arabicPeriod"/>
            </a:pPr>
            <a:r>
              <a:rPr lang="en-GB" sz="2200" dirty="0"/>
              <a:t>According to the MECC principles, are the following statements true or false?</a:t>
            </a:r>
          </a:p>
          <a:p>
            <a:pPr marL="800100" lvl="1" indent="-342900">
              <a:lnSpc>
                <a:spcPct val="150000"/>
              </a:lnSpc>
              <a:buFont typeface="Arial" panose="020B0604020202020204" pitchFamily="34" charset="0"/>
              <a:buChar char="•"/>
            </a:pPr>
            <a:r>
              <a:rPr lang="en-GB" sz="2200" dirty="0"/>
              <a:t>You are responsible for the choices people make</a:t>
            </a:r>
          </a:p>
          <a:p>
            <a:pPr marL="800100" lvl="1" indent="-342900">
              <a:lnSpc>
                <a:spcPct val="150000"/>
              </a:lnSpc>
              <a:buFont typeface="Arial" panose="020B0604020202020204" pitchFamily="34" charset="0"/>
              <a:buChar char="•"/>
            </a:pPr>
            <a:r>
              <a:rPr lang="en-GB" sz="2200" dirty="0"/>
              <a:t>Being given information alone does not make people change</a:t>
            </a:r>
          </a:p>
          <a:p>
            <a:pPr marL="800100" lvl="1" indent="-342900">
              <a:lnSpc>
                <a:spcPct val="150000"/>
              </a:lnSpc>
              <a:buFont typeface="Arial" panose="020B0604020202020204" pitchFamily="34" charset="0"/>
              <a:buChar char="•"/>
            </a:pPr>
            <a:r>
              <a:rPr lang="en-GB" sz="2200" dirty="0"/>
              <a:t>People do not come to us with solutions</a:t>
            </a:r>
            <a:endParaRPr lang="en-GB" sz="2200" i="0" dirty="0">
              <a:effectLst/>
            </a:endParaRPr>
          </a:p>
          <a:p>
            <a:pPr marL="800100" lvl="1" indent="-342900">
              <a:lnSpc>
                <a:spcPct val="150000"/>
              </a:lnSpc>
              <a:buFont typeface="Arial" panose="020B0604020202020204" pitchFamily="34" charset="0"/>
              <a:buChar char="•"/>
            </a:pPr>
            <a:r>
              <a:rPr lang="en-GB" sz="2200" dirty="0"/>
              <a:t>It is not possible to persuade people to change their habits </a:t>
            </a:r>
            <a:endParaRPr lang="en-GB" sz="2200" i="0" dirty="0">
              <a:effectLst/>
            </a:endParaRPr>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p:txBody>
      </p:sp>
      <p:pic>
        <p:nvPicPr>
          <p:cNvPr id="9" name="Recorded Sound">
            <a:hlinkClick r:id="" action="ppaction://media"/>
            <a:extLst>
              <a:ext uri="{FF2B5EF4-FFF2-40B4-BE49-F238E27FC236}">
                <a16:creationId xmlns:a16="http://schemas.microsoft.com/office/drawing/2014/main" id="{BA4DF9D6-67CC-44FD-889D-9CF90BF5B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058" y="6119920"/>
            <a:ext cx="406400" cy="406400"/>
          </a:xfrm>
          <a:prstGeom prst="rect">
            <a:avLst/>
          </a:prstGeom>
        </p:spPr>
      </p:pic>
    </p:spTree>
    <p:extLst>
      <p:ext uri="{BB962C8B-B14F-4D97-AF65-F5344CB8AC3E}">
        <p14:creationId xmlns:p14="http://schemas.microsoft.com/office/powerpoint/2010/main" val="2316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455142" y="921013"/>
            <a:ext cx="7701852" cy="523220"/>
          </a:xfrm>
          <a:prstGeom prst="rect">
            <a:avLst/>
          </a:prstGeom>
          <a:noFill/>
        </p:spPr>
        <p:txBody>
          <a:bodyPr wrap="square" rtlCol="0">
            <a:spAutoFit/>
          </a:bodyPr>
          <a:lstStyle/>
          <a:p>
            <a:r>
              <a:rPr lang="en-US" sz="2800" b="1" dirty="0">
                <a:latin typeface="+mn-lt"/>
              </a:rPr>
              <a:t>Knowledge Check: Answers</a:t>
            </a:r>
            <a:endParaRPr lang="en-US" sz="2800" b="1" dirty="0"/>
          </a:p>
        </p:txBody>
      </p:sp>
      <p:sp>
        <p:nvSpPr>
          <p:cNvPr id="8" name="TextBox 7">
            <a:extLst>
              <a:ext uri="{FF2B5EF4-FFF2-40B4-BE49-F238E27FC236}">
                <a16:creationId xmlns:a16="http://schemas.microsoft.com/office/drawing/2014/main" id="{ECA35924-E5B2-4D4F-B616-8FB59F6D8A1E}"/>
              </a:ext>
            </a:extLst>
          </p:cNvPr>
          <p:cNvSpPr txBox="1"/>
          <p:nvPr/>
        </p:nvSpPr>
        <p:spPr>
          <a:xfrm>
            <a:off x="950404" y="1444233"/>
            <a:ext cx="10697592" cy="7632859"/>
          </a:xfrm>
          <a:prstGeom prst="rect">
            <a:avLst/>
          </a:prstGeom>
          <a:noFill/>
        </p:spPr>
        <p:txBody>
          <a:bodyPr wrap="square">
            <a:spAutoFit/>
          </a:bodyPr>
          <a:lstStyle/>
          <a:p>
            <a:pPr marL="342900" indent="-342900">
              <a:lnSpc>
                <a:spcPct val="150000"/>
              </a:lnSpc>
              <a:buAutoNum type="arabicPeriod"/>
            </a:pPr>
            <a:r>
              <a:rPr lang="en-GB" sz="2000" dirty="0"/>
              <a:t>How can you phrase questions to make them open-discovery questions? </a:t>
            </a:r>
            <a:r>
              <a:rPr lang="en-GB" sz="2000" b="1" dirty="0"/>
              <a:t>‘What’ and ‘How’ Questions</a:t>
            </a:r>
          </a:p>
          <a:p>
            <a:pPr marL="342900" indent="-342900">
              <a:lnSpc>
                <a:spcPct val="150000"/>
              </a:lnSpc>
              <a:buAutoNum type="arabicPeriod"/>
            </a:pPr>
            <a:r>
              <a:rPr lang="en-GB" sz="2000" dirty="0"/>
              <a:t>Where can you signpost individuals to so they can access further support in their local area? </a:t>
            </a:r>
            <a:r>
              <a:rPr lang="en-GB" sz="2000" b="1" dirty="0"/>
              <a:t>MECC Link</a:t>
            </a:r>
          </a:p>
          <a:p>
            <a:pPr marL="342900" indent="-342900">
              <a:lnSpc>
                <a:spcPct val="150000"/>
              </a:lnSpc>
              <a:buAutoNum type="arabicPeriod"/>
            </a:pPr>
            <a:r>
              <a:rPr lang="en-GB" sz="2000" dirty="0"/>
              <a:t>What does the SMARTER acronym stand for? </a:t>
            </a:r>
            <a:r>
              <a:rPr lang="en-GB" sz="2000" b="1" dirty="0"/>
              <a:t>Specific, measurable, action-orientated, realistic, timed, evaluated, reviewed </a:t>
            </a:r>
          </a:p>
          <a:p>
            <a:pPr marL="342900" indent="-342900">
              <a:lnSpc>
                <a:spcPct val="150000"/>
              </a:lnSpc>
              <a:buAutoNum type="arabicPeriod"/>
            </a:pPr>
            <a:r>
              <a:rPr lang="en-GB" sz="2000" dirty="0"/>
              <a:t>According to the MECC principles, are the following statements true or false?</a:t>
            </a:r>
          </a:p>
          <a:p>
            <a:pPr marL="800100" lvl="1" indent="-342900">
              <a:lnSpc>
                <a:spcPct val="150000"/>
              </a:lnSpc>
              <a:buFont typeface="Arial" panose="020B0604020202020204" pitchFamily="34" charset="0"/>
              <a:buChar char="•"/>
            </a:pPr>
            <a:r>
              <a:rPr lang="en-GB" sz="2000" dirty="0"/>
              <a:t>You are responsible for the choices people make </a:t>
            </a:r>
            <a:r>
              <a:rPr lang="en-GB" sz="2000" b="1" dirty="0"/>
              <a:t>FALSE</a:t>
            </a:r>
          </a:p>
          <a:p>
            <a:pPr marL="800100" lvl="1" indent="-342900">
              <a:lnSpc>
                <a:spcPct val="150000"/>
              </a:lnSpc>
              <a:buFont typeface="Arial" panose="020B0604020202020204" pitchFamily="34" charset="0"/>
              <a:buChar char="•"/>
            </a:pPr>
            <a:r>
              <a:rPr lang="en-GB" sz="2000" dirty="0"/>
              <a:t>Being given information alone does not make people change </a:t>
            </a:r>
            <a:r>
              <a:rPr lang="en-GB" sz="2000" b="1" dirty="0"/>
              <a:t>TRUE</a:t>
            </a:r>
          </a:p>
          <a:p>
            <a:pPr marL="800100" lvl="1" indent="-342900">
              <a:lnSpc>
                <a:spcPct val="150000"/>
              </a:lnSpc>
              <a:buFont typeface="Arial" panose="020B0604020202020204" pitchFamily="34" charset="0"/>
              <a:buChar char="•"/>
            </a:pPr>
            <a:r>
              <a:rPr lang="en-GB" sz="2000" dirty="0"/>
              <a:t>People do not come to us with solutions </a:t>
            </a:r>
            <a:r>
              <a:rPr lang="en-GB" sz="2000" b="1" dirty="0"/>
              <a:t>FALSE</a:t>
            </a:r>
            <a:endParaRPr lang="en-GB" sz="2000" b="1" i="0" dirty="0">
              <a:effectLst/>
            </a:endParaRPr>
          </a:p>
          <a:p>
            <a:pPr marL="800100" lvl="1" indent="-342900">
              <a:lnSpc>
                <a:spcPct val="150000"/>
              </a:lnSpc>
              <a:buFont typeface="Arial" panose="020B0604020202020204" pitchFamily="34" charset="0"/>
              <a:buChar char="•"/>
            </a:pPr>
            <a:r>
              <a:rPr lang="en-GB" sz="2000" dirty="0"/>
              <a:t>It is not possible to persuade people to change their habits </a:t>
            </a:r>
            <a:r>
              <a:rPr lang="en-GB" sz="2000" b="1" dirty="0"/>
              <a:t>TRUE</a:t>
            </a:r>
            <a:endParaRPr lang="en-GB" sz="2000" b="1" i="0" dirty="0">
              <a:effectLst/>
            </a:endParaRPr>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p:txBody>
      </p:sp>
      <p:pic>
        <p:nvPicPr>
          <p:cNvPr id="6" name="Recorded Sound">
            <a:hlinkClick r:id="" action="ppaction://media"/>
            <a:extLst>
              <a:ext uri="{FF2B5EF4-FFF2-40B4-BE49-F238E27FC236}">
                <a16:creationId xmlns:a16="http://schemas.microsoft.com/office/drawing/2014/main" id="{1E11B4D5-8CB4-4284-A9B8-CFB23B4C5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229" y="6197600"/>
            <a:ext cx="406400" cy="406400"/>
          </a:xfrm>
          <a:prstGeom prst="rect">
            <a:avLst/>
          </a:prstGeom>
        </p:spPr>
      </p:pic>
    </p:spTree>
    <p:extLst>
      <p:ext uri="{BB962C8B-B14F-4D97-AF65-F5344CB8AC3E}">
        <p14:creationId xmlns:p14="http://schemas.microsoft.com/office/powerpoint/2010/main" val="12237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D2469-FD1B-40E9-BEB8-8CBD587704BA}"/>
              </a:ext>
            </a:extLst>
          </p:cNvPr>
          <p:cNvSpPr txBox="1"/>
          <p:nvPr/>
        </p:nvSpPr>
        <p:spPr>
          <a:xfrm>
            <a:off x="1477658" y="921013"/>
            <a:ext cx="7648587" cy="523220"/>
          </a:xfrm>
          <a:prstGeom prst="rect">
            <a:avLst/>
          </a:prstGeom>
          <a:noFill/>
        </p:spPr>
        <p:txBody>
          <a:bodyPr wrap="square" rtlCol="0">
            <a:spAutoFit/>
          </a:bodyPr>
          <a:lstStyle/>
          <a:p>
            <a:r>
              <a:rPr lang="en-US" sz="2800" b="1" dirty="0">
                <a:latin typeface="+mn-lt"/>
              </a:rPr>
              <a:t>Accessing Formal MECC Training</a:t>
            </a:r>
            <a:endParaRPr lang="en-US" sz="2800" b="1" dirty="0"/>
          </a:p>
        </p:txBody>
      </p:sp>
      <p:sp>
        <p:nvSpPr>
          <p:cNvPr id="7" name="TextBox 6">
            <a:extLst>
              <a:ext uri="{FF2B5EF4-FFF2-40B4-BE49-F238E27FC236}">
                <a16:creationId xmlns:a16="http://schemas.microsoft.com/office/drawing/2014/main" id="{32ED0F26-A00E-492A-BC4D-342F443A6A04}"/>
              </a:ext>
            </a:extLst>
          </p:cNvPr>
          <p:cNvSpPr txBox="1"/>
          <p:nvPr/>
        </p:nvSpPr>
        <p:spPr>
          <a:xfrm>
            <a:off x="1379601" y="2060247"/>
            <a:ext cx="6094520" cy="1200329"/>
          </a:xfrm>
          <a:prstGeom prst="rect">
            <a:avLst/>
          </a:prstGeom>
          <a:noFill/>
        </p:spPr>
        <p:txBody>
          <a:bodyPr wrap="square">
            <a:spAutoFit/>
          </a:bodyPr>
          <a:lstStyle/>
          <a:p>
            <a:pPr marL="285750" indent="-285750">
              <a:buFont typeface="Arial" panose="020B0604020202020204" pitchFamily="34" charset="0"/>
              <a:buChar char="•"/>
            </a:pPr>
            <a:r>
              <a:rPr lang="en-GB" sz="2400" dirty="0"/>
              <a:t>E-learning for health module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Half day interactive course</a:t>
            </a:r>
            <a:endParaRPr lang="en-US" sz="2400" dirty="0"/>
          </a:p>
        </p:txBody>
      </p:sp>
      <p:pic>
        <p:nvPicPr>
          <p:cNvPr id="9" name="Picture 2" descr="Making Every Contact Count">
            <a:extLst>
              <a:ext uri="{FF2B5EF4-FFF2-40B4-BE49-F238E27FC236}">
                <a16:creationId xmlns:a16="http://schemas.microsoft.com/office/drawing/2014/main" id="{A777271B-985A-4934-B04A-8FF253FA1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601" y="4554800"/>
            <a:ext cx="9429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19117BDE-D190-4EE1-877C-4A2718F65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9920" y="6211887"/>
            <a:ext cx="406400" cy="406400"/>
          </a:xfrm>
          <a:prstGeom prst="rect">
            <a:avLst/>
          </a:prstGeom>
        </p:spPr>
      </p:pic>
    </p:spTree>
    <p:extLst>
      <p:ext uri="{BB962C8B-B14F-4D97-AF65-F5344CB8AC3E}">
        <p14:creationId xmlns:p14="http://schemas.microsoft.com/office/powerpoint/2010/main" val="8130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7835205-87A1-4BB4-87F8-2115229CB3B1}"/>
              </a:ext>
            </a:extLst>
          </p:cNvPr>
          <p:cNvSpPr txBox="1">
            <a:spLocks/>
          </p:cNvSpPr>
          <p:nvPr/>
        </p:nvSpPr>
        <p:spPr>
          <a:xfrm>
            <a:off x="1524917" y="903786"/>
            <a:ext cx="9555024" cy="783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Objectives</a:t>
            </a:r>
            <a:endParaRPr lang="en-US" dirty="0"/>
          </a:p>
        </p:txBody>
      </p:sp>
      <p:sp>
        <p:nvSpPr>
          <p:cNvPr id="8" name="Text Placeholder 1">
            <a:extLst>
              <a:ext uri="{FF2B5EF4-FFF2-40B4-BE49-F238E27FC236}">
                <a16:creationId xmlns:a16="http://schemas.microsoft.com/office/drawing/2014/main" id="{E33509E8-2E0A-4DDD-8842-6C1D17A6D2EA}"/>
              </a:ext>
            </a:extLst>
          </p:cNvPr>
          <p:cNvSpPr txBox="1">
            <a:spLocks/>
          </p:cNvSpPr>
          <p:nvPr/>
        </p:nvSpPr>
        <p:spPr>
          <a:xfrm>
            <a:off x="779192" y="2208803"/>
            <a:ext cx="9555024" cy="783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000" dirty="0"/>
              <a:t>Understand what MECC is and the philosophy behind MECC</a:t>
            </a:r>
          </a:p>
          <a:p>
            <a:pPr marL="342900" indent="-342900">
              <a:buFont typeface="Wingdings" panose="05000000000000000000" pitchFamily="2" charset="2"/>
              <a:buChar char="Ø"/>
            </a:pPr>
            <a:r>
              <a:rPr lang="en-GB" sz="2000" dirty="0"/>
              <a:t>Learn the communication skills involved in having a MECC conversation</a:t>
            </a:r>
          </a:p>
          <a:p>
            <a:pPr marL="342900" indent="-342900">
              <a:buFont typeface="Wingdings" panose="05000000000000000000" pitchFamily="2" charset="2"/>
              <a:buChar char="Ø"/>
            </a:pPr>
            <a:r>
              <a:rPr lang="en-GB" sz="2000" dirty="0"/>
              <a:t>Understand how to signpost individuals for further support </a:t>
            </a:r>
          </a:p>
          <a:p>
            <a:pPr marL="342900" indent="-342900">
              <a:buFont typeface="Wingdings" panose="05000000000000000000" pitchFamily="2" charset="2"/>
              <a:buChar char="Ø"/>
            </a:pPr>
            <a:r>
              <a:rPr lang="en-GB" sz="2000" dirty="0"/>
              <a:t>Be familiar with the concept of setting SMARTER goals</a:t>
            </a:r>
          </a:p>
          <a:p>
            <a:endParaRPr lang="en-US" sz="2000" dirty="0"/>
          </a:p>
        </p:txBody>
      </p:sp>
      <p:pic>
        <p:nvPicPr>
          <p:cNvPr id="9" name="Recorded Sound">
            <a:hlinkClick r:id="" action="ppaction://media"/>
            <a:extLst>
              <a:ext uri="{FF2B5EF4-FFF2-40B4-BE49-F238E27FC236}">
                <a16:creationId xmlns:a16="http://schemas.microsoft.com/office/drawing/2014/main" id="{163BB699-FC3D-4700-A1DC-4461DFA673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8495" y="6183313"/>
            <a:ext cx="406400" cy="406400"/>
          </a:xfrm>
          <a:prstGeom prst="rect">
            <a:avLst/>
          </a:prstGeom>
        </p:spPr>
      </p:pic>
    </p:spTree>
    <p:extLst>
      <p:ext uri="{BB962C8B-B14F-4D97-AF65-F5344CB8AC3E}">
        <p14:creationId xmlns:p14="http://schemas.microsoft.com/office/powerpoint/2010/main" val="77932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97F6B-C258-4269-8F07-8D7B8A396F74}"/>
              </a:ext>
            </a:extLst>
          </p:cNvPr>
          <p:cNvPicPr>
            <a:picLocks noChangeAspect="1"/>
          </p:cNvPicPr>
          <p:nvPr/>
        </p:nvPicPr>
        <p:blipFill rotWithShape="1">
          <a:blip r:embed="rId5"/>
          <a:srcRect l="18867" t="16250" r="24649" b="21042"/>
          <a:stretch/>
        </p:blipFill>
        <p:spPr>
          <a:xfrm>
            <a:off x="2131667" y="1394491"/>
            <a:ext cx="7928665" cy="4951304"/>
          </a:xfrm>
          <a:prstGeom prst="rect">
            <a:avLst/>
          </a:prstGeom>
        </p:spPr>
      </p:pic>
      <p:sp>
        <p:nvSpPr>
          <p:cNvPr id="3" name="Text Placeholder 2">
            <a:extLst>
              <a:ext uri="{FF2B5EF4-FFF2-40B4-BE49-F238E27FC236}">
                <a16:creationId xmlns:a16="http://schemas.microsoft.com/office/drawing/2014/main" id="{D983AB8E-FA7B-8340-8532-5BA02FD061B2}"/>
              </a:ext>
            </a:extLst>
          </p:cNvPr>
          <p:cNvSpPr>
            <a:spLocks noGrp="1"/>
          </p:cNvSpPr>
          <p:nvPr>
            <p:ph type="body" sz="quarter" idx="16"/>
          </p:nvPr>
        </p:nvSpPr>
        <p:spPr>
          <a:xfrm>
            <a:off x="1603346" y="891519"/>
            <a:ext cx="4612854" cy="502972"/>
          </a:xfrm>
        </p:spPr>
        <p:txBody>
          <a:bodyPr/>
          <a:lstStyle/>
          <a:p>
            <a:r>
              <a:rPr lang="en-US" sz="2800" b="1" dirty="0"/>
              <a:t>Introduction</a:t>
            </a:r>
          </a:p>
          <a:p>
            <a:endParaRPr lang="en-US" dirty="0"/>
          </a:p>
        </p:txBody>
      </p:sp>
      <p:pic>
        <p:nvPicPr>
          <p:cNvPr id="5" name="Recorded Sound">
            <a:hlinkClick r:id="" action="ppaction://media"/>
            <a:extLst>
              <a:ext uri="{FF2B5EF4-FFF2-40B4-BE49-F238E27FC236}">
                <a16:creationId xmlns:a16="http://schemas.microsoft.com/office/drawing/2014/main" id="{B94BCC62-4D0E-4018-9098-740B37C1C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2783" y="6185804"/>
            <a:ext cx="406400" cy="406400"/>
          </a:xfrm>
          <a:prstGeom prst="rect">
            <a:avLst/>
          </a:prstGeom>
        </p:spPr>
      </p:pic>
    </p:spTree>
    <p:extLst>
      <p:ext uri="{BB962C8B-B14F-4D97-AF65-F5344CB8AC3E}">
        <p14:creationId xmlns:p14="http://schemas.microsoft.com/office/powerpoint/2010/main" val="23286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5FDFAC-CBE6-43C6-AA5D-27CC37B1B196}"/>
              </a:ext>
            </a:extLst>
          </p:cNvPr>
          <p:cNvSpPr txBox="1"/>
          <p:nvPr/>
        </p:nvSpPr>
        <p:spPr>
          <a:xfrm>
            <a:off x="1172868" y="1690062"/>
            <a:ext cx="9258892" cy="3477875"/>
          </a:xfrm>
          <a:prstGeom prst="rect">
            <a:avLst/>
          </a:prstGeom>
          <a:noFill/>
        </p:spPr>
        <p:txBody>
          <a:bodyPr wrap="square">
            <a:spAutoFit/>
          </a:bodyPr>
          <a:lstStyle/>
          <a:p>
            <a:pPr marL="342900" indent="-342900">
              <a:buFont typeface="Arial" panose="020B0604020202020204" pitchFamily="34" charset="0"/>
              <a:buChar char="•"/>
            </a:pPr>
            <a:r>
              <a:rPr lang="en-GB" sz="2200" dirty="0"/>
              <a:t>MECC is an </a:t>
            </a:r>
            <a:r>
              <a:rPr lang="en-GB" sz="2200" b="1" dirty="0"/>
              <a:t>approach to behaviour change </a:t>
            </a:r>
            <a:r>
              <a:rPr lang="en-GB" sz="2200" dirty="0"/>
              <a:t>that uses the millions of day-to-day interactions that organisations and people have with other people to support them in making positive changes to their health</a:t>
            </a:r>
            <a:r>
              <a:rPr lang="en-GB" sz="2200" baseline="30000" dirty="0"/>
              <a:t>1</a:t>
            </a:r>
            <a:endParaRPr lang="en-GB" sz="2200" dirty="0"/>
          </a:p>
          <a:p>
            <a:endParaRPr lang="en-GB" sz="2200" dirty="0"/>
          </a:p>
          <a:p>
            <a:pPr marL="342900" indent="-342900">
              <a:buFont typeface="Arial" panose="020B0604020202020204" pitchFamily="34" charset="0"/>
              <a:buChar char="•"/>
            </a:pPr>
            <a:r>
              <a:rPr lang="en-GB" sz="2200" dirty="0"/>
              <a:t>MECC uses brief and </a:t>
            </a:r>
            <a:r>
              <a:rPr lang="en-GB" sz="2200" b="1" dirty="0"/>
              <a:t>very brief (30 seconds) interventions</a:t>
            </a:r>
            <a:r>
              <a:rPr lang="en-GB" sz="2200" dirty="0"/>
              <a:t>, delivered whenever the opportunity arises in routine appointments and contacts</a:t>
            </a:r>
          </a:p>
          <a:p>
            <a:endParaRPr lang="en-GB" sz="2200" dirty="0"/>
          </a:p>
          <a:p>
            <a:pPr marL="342900" indent="-342900">
              <a:buFont typeface="Arial" panose="020B0604020202020204" pitchFamily="34" charset="0"/>
              <a:buChar char="•"/>
            </a:pPr>
            <a:r>
              <a:rPr lang="en-GB" sz="2200" dirty="0"/>
              <a:t>As clinicians, MECC means having the competence and confidence to </a:t>
            </a:r>
            <a:r>
              <a:rPr lang="en-GB" sz="2200" b="1" dirty="0"/>
              <a:t>deliver healthy lifestyle messages, </a:t>
            </a:r>
            <a:r>
              <a:rPr lang="en-GB" sz="2200" dirty="0"/>
              <a:t>to help encourage people to change their behaviour and to direct them to local services that can support them</a:t>
            </a:r>
            <a:r>
              <a:rPr lang="en-GB" sz="2200" baseline="30000" dirty="0"/>
              <a:t>1</a:t>
            </a:r>
            <a:endParaRPr lang="en-US" sz="2200" dirty="0"/>
          </a:p>
        </p:txBody>
      </p:sp>
      <p:pic>
        <p:nvPicPr>
          <p:cNvPr id="10" name="Recorded Sound">
            <a:hlinkClick r:id="" action="ppaction://media"/>
            <a:extLst>
              <a:ext uri="{FF2B5EF4-FFF2-40B4-BE49-F238E27FC236}">
                <a16:creationId xmlns:a16="http://schemas.microsoft.com/office/drawing/2014/main" id="{7B16E91B-534A-4754-8EE7-2CF32EECC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9692" y="6328489"/>
            <a:ext cx="406400" cy="406400"/>
          </a:xfrm>
          <a:prstGeom prst="rect">
            <a:avLst/>
          </a:prstGeom>
        </p:spPr>
      </p:pic>
      <p:sp>
        <p:nvSpPr>
          <p:cNvPr id="4" name="TextBox 3">
            <a:extLst>
              <a:ext uri="{FF2B5EF4-FFF2-40B4-BE49-F238E27FC236}">
                <a16:creationId xmlns:a16="http://schemas.microsoft.com/office/drawing/2014/main" id="{B2E60872-8C50-481F-ABF5-56CEE23A9BA4}"/>
              </a:ext>
            </a:extLst>
          </p:cNvPr>
          <p:cNvSpPr txBox="1"/>
          <p:nvPr/>
        </p:nvSpPr>
        <p:spPr>
          <a:xfrm>
            <a:off x="1495788" y="874862"/>
            <a:ext cx="3891008" cy="523220"/>
          </a:xfrm>
          <a:prstGeom prst="rect">
            <a:avLst/>
          </a:prstGeom>
          <a:noFill/>
        </p:spPr>
        <p:txBody>
          <a:bodyPr wrap="square" rtlCol="0">
            <a:spAutoFit/>
          </a:bodyPr>
          <a:lstStyle/>
          <a:p>
            <a:r>
              <a:rPr lang="en-US" sz="2800" b="1" dirty="0"/>
              <a:t>What is MECC?</a:t>
            </a:r>
          </a:p>
        </p:txBody>
      </p:sp>
    </p:spTree>
    <p:extLst>
      <p:ext uri="{BB962C8B-B14F-4D97-AF65-F5344CB8AC3E}">
        <p14:creationId xmlns:p14="http://schemas.microsoft.com/office/powerpoint/2010/main" val="87494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47A77-4E47-4693-87B7-7300938683C9}"/>
              </a:ext>
            </a:extLst>
          </p:cNvPr>
          <p:cNvSpPr txBox="1"/>
          <p:nvPr/>
        </p:nvSpPr>
        <p:spPr>
          <a:xfrm>
            <a:off x="1612581" y="892941"/>
            <a:ext cx="5905819" cy="523220"/>
          </a:xfrm>
          <a:prstGeom prst="rect">
            <a:avLst/>
          </a:prstGeom>
          <a:noFill/>
        </p:spPr>
        <p:txBody>
          <a:bodyPr wrap="square" rtlCol="0">
            <a:spAutoFit/>
          </a:bodyPr>
          <a:lstStyle/>
          <a:p>
            <a:r>
              <a:rPr lang="en-US" sz="2800" b="1" dirty="0"/>
              <a:t>Why is MECC important?</a:t>
            </a:r>
          </a:p>
        </p:txBody>
      </p:sp>
      <p:sp>
        <p:nvSpPr>
          <p:cNvPr id="6" name="TextBox 5">
            <a:extLst>
              <a:ext uri="{FF2B5EF4-FFF2-40B4-BE49-F238E27FC236}">
                <a16:creationId xmlns:a16="http://schemas.microsoft.com/office/drawing/2014/main" id="{A7CCB1D9-04F3-400F-B03F-1E35896CF2E9}"/>
              </a:ext>
            </a:extLst>
          </p:cNvPr>
          <p:cNvSpPr txBox="1"/>
          <p:nvPr/>
        </p:nvSpPr>
        <p:spPr>
          <a:xfrm>
            <a:off x="770933" y="1843950"/>
            <a:ext cx="10244730" cy="4124206"/>
          </a:xfrm>
          <a:prstGeom prst="rect">
            <a:avLst/>
          </a:prstGeom>
          <a:noFill/>
        </p:spPr>
        <p:txBody>
          <a:bodyPr wrap="square">
            <a:spAutoFit/>
          </a:bodyPr>
          <a:lstStyle/>
          <a:p>
            <a:pPr marL="342900" indent="-342900">
              <a:buFont typeface="Arial" panose="020B0604020202020204" pitchFamily="34" charset="0"/>
              <a:buChar char="•"/>
            </a:pPr>
            <a:r>
              <a:rPr lang="en-GB" sz="2200" dirty="0"/>
              <a:t>‘Many long-term diseases affecting our population are closely linked to known behavioural risk factors, with </a:t>
            </a:r>
            <a:r>
              <a:rPr lang="en-GB" sz="2200" b="1" dirty="0"/>
              <a:t>40% of the UK’s disability adjusted life years lost being attributable to tobacco, hypertension, alcohol, being overweight or being physically inactive</a:t>
            </a:r>
            <a:r>
              <a:rPr lang="en-GB" sz="2200" dirty="0"/>
              <a:t>’</a:t>
            </a:r>
            <a:r>
              <a:rPr lang="en-GB" sz="2200" baseline="30000" dirty="0"/>
              <a:t>2</a:t>
            </a:r>
            <a:endParaRPr lang="en-GB" sz="2200" dirty="0"/>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‘Interventions to change behaviour have enormous potential to alter current patterns of disease. A genetic predisposition to disease is difficult to alter. Social circumstances can also be difficult to change, at least in the short to medium term. By comparison, </a:t>
            </a:r>
            <a:r>
              <a:rPr lang="en-GB" sz="2200" b="1" dirty="0"/>
              <a:t>people's behaviour – as individuals and collectively – may be easier to change</a:t>
            </a:r>
            <a:r>
              <a:rPr lang="en-GB" sz="2200" dirty="0"/>
              <a:t>’</a:t>
            </a:r>
            <a:r>
              <a:rPr lang="en-GB" sz="2200" b="1" baseline="30000" dirty="0"/>
              <a:t>3</a:t>
            </a:r>
            <a:endParaRPr lang="en-US" sz="2200" dirty="0"/>
          </a:p>
          <a:p>
            <a:endParaRPr lang="en-GB" sz="2200" dirty="0"/>
          </a:p>
          <a:p>
            <a:pPr marL="342900" indent="-342900">
              <a:buFont typeface="Arial" panose="020B0604020202020204" pitchFamily="34" charset="0"/>
              <a:buChar char="•"/>
            </a:pPr>
            <a:r>
              <a:rPr lang="en-GB" sz="2200" b="1" dirty="0"/>
              <a:t>&gt;1 million </a:t>
            </a:r>
            <a:r>
              <a:rPr lang="en-GB" sz="2200" dirty="0"/>
              <a:t>people in contact with NHS every 24hours </a:t>
            </a:r>
            <a:endParaRPr lang="en-GB" sz="2200" b="0" i="0" dirty="0">
              <a:effectLst/>
            </a:endParaRPr>
          </a:p>
          <a:p>
            <a:endParaRPr lang="en-GB" sz="2000" b="0" i="0" dirty="0">
              <a:effectLst/>
            </a:endParaRPr>
          </a:p>
        </p:txBody>
      </p:sp>
      <p:pic>
        <p:nvPicPr>
          <p:cNvPr id="5" name="Recorded Sound">
            <a:hlinkClick r:id="" action="ppaction://media"/>
            <a:extLst>
              <a:ext uri="{FF2B5EF4-FFF2-40B4-BE49-F238E27FC236}">
                <a16:creationId xmlns:a16="http://schemas.microsoft.com/office/drawing/2014/main" id="{01B623AB-D180-40A1-B092-DADD06C0CD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331318"/>
            <a:ext cx="406400" cy="406400"/>
          </a:xfrm>
          <a:prstGeom prst="rect">
            <a:avLst/>
          </a:prstGeom>
        </p:spPr>
      </p:pic>
    </p:spTree>
    <p:extLst>
      <p:ext uri="{BB962C8B-B14F-4D97-AF65-F5344CB8AC3E}">
        <p14:creationId xmlns:p14="http://schemas.microsoft.com/office/powerpoint/2010/main" val="1354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72BF6A-7B61-4234-8BF4-F0F7E103722E}"/>
              </a:ext>
            </a:extLst>
          </p:cNvPr>
          <p:cNvSpPr txBox="1"/>
          <p:nvPr/>
        </p:nvSpPr>
        <p:spPr>
          <a:xfrm>
            <a:off x="1662755" y="919670"/>
            <a:ext cx="3976671" cy="523220"/>
          </a:xfrm>
          <a:prstGeom prst="rect">
            <a:avLst/>
          </a:prstGeom>
          <a:noFill/>
        </p:spPr>
        <p:txBody>
          <a:bodyPr wrap="square" rtlCol="0">
            <a:spAutoFit/>
          </a:bodyPr>
          <a:lstStyle/>
          <a:p>
            <a:r>
              <a:rPr lang="en-US" sz="2800" b="1" dirty="0"/>
              <a:t>MECC Philosophy</a:t>
            </a:r>
          </a:p>
        </p:txBody>
      </p:sp>
      <p:sp>
        <p:nvSpPr>
          <p:cNvPr id="7" name="TextBox 6">
            <a:extLst>
              <a:ext uri="{FF2B5EF4-FFF2-40B4-BE49-F238E27FC236}">
                <a16:creationId xmlns:a16="http://schemas.microsoft.com/office/drawing/2014/main" id="{0A6377FE-55F7-4FB7-91AD-50456B2BF0BD}"/>
              </a:ext>
            </a:extLst>
          </p:cNvPr>
          <p:cNvSpPr txBox="1"/>
          <p:nvPr/>
        </p:nvSpPr>
        <p:spPr>
          <a:xfrm>
            <a:off x="770933" y="1843950"/>
            <a:ext cx="7953342" cy="2769989"/>
          </a:xfrm>
          <a:prstGeom prst="rect">
            <a:avLst/>
          </a:prstGeom>
          <a:noFill/>
        </p:spPr>
        <p:txBody>
          <a:bodyPr wrap="square">
            <a:spAutoFit/>
          </a:bodyPr>
          <a:lstStyle/>
          <a:p>
            <a:pPr marL="342900" indent="-342900">
              <a:buFont typeface="Arial" panose="020B0604020202020204" pitchFamily="34" charset="0"/>
              <a:buChar char="•"/>
            </a:pPr>
            <a:r>
              <a:rPr lang="en-GB" sz="2200" dirty="0"/>
              <a:t>You are </a:t>
            </a:r>
            <a:r>
              <a:rPr lang="en-GB" sz="2200" b="1" dirty="0"/>
              <a:t>not responsible</a:t>
            </a:r>
            <a:r>
              <a:rPr lang="en-GB" sz="2200" dirty="0"/>
              <a:t> for the choices people make</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Being given </a:t>
            </a:r>
            <a:r>
              <a:rPr lang="en-GB" sz="2200" b="1" dirty="0"/>
              <a:t>information alone </a:t>
            </a:r>
            <a:r>
              <a:rPr lang="en-GB" sz="2200" dirty="0"/>
              <a:t>does not make people change</a:t>
            </a:r>
            <a:endParaRPr lang="en-US" sz="2200" dirty="0"/>
          </a:p>
          <a:p>
            <a:endParaRPr lang="en-GB" sz="2200" dirty="0"/>
          </a:p>
          <a:p>
            <a:pPr marL="342900" indent="-342900">
              <a:buFont typeface="Arial" panose="020B0604020202020204" pitchFamily="34" charset="0"/>
              <a:buChar char="•"/>
            </a:pPr>
            <a:r>
              <a:rPr lang="en-GB" sz="2200" dirty="0"/>
              <a:t>People do </a:t>
            </a:r>
            <a:r>
              <a:rPr lang="en-GB" sz="2200" b="1" dirty="0"/>
              <a:t>come to us with solutions</a:t>
            </a:r>
          </a:p>
          <a:p>
            <a:pPr marL="342900" indent="-342900">
              <a:buFont typeface="Arial" panose="020B0604020202020204" pitchFamily="34" charset="0"/>
              <a:buChar char="•"/>
            </a:pPr>
            <a:endParaRPr lang="en-GB" sz="2200" i="0" dirty="0">
              <a:effectLst/>
            </a:endParaRPr>
          </a:p>
          <a:p>
            <a:pPr marL="342900" indent="-342900">
              <a:buFont typeface="Arial" panose="020B0604020202020204" pitchFamily="34" charset="0"/>
              <a:buChar char="•"/>
            </a:pPr>
            <a:r>
              <a:rPr lang="en-GB" sz="2200" dirty="0"/>
              <a:t>It is </a:t>
            </a:r>
            <a:r>
              <a:rPr lang="en-GB" sz="2200" b="1" dirty="0"/>
              <a:t>not possible to persuade </a:t>
            </a:r>
            <a:r>
              <a:rPr lang="en-GB" sz="2200" dirty="0"/>
              <a:t>people to change their habits </a:t>
            </a:r>
            <a:endParaRPr lang="en-GB" sz="2200" i="0" dirty="0">
              <a:effectLst/>
            </a:endParaRPr>
          </a:p>
          <a:p>
            <a:endParaRPr lang="en-GB" sz="2000" b="0" i="0" dirty="0">
              <a:effectLst/>
            </a:endParaRPr>
          </a:p>
        </p:txBody>
      </p:sp>
      <p:pic>
        <p:nvPicPr>
          <p:cNvPr id="8" name="Recorded Sound">
            <a:hlinkClick r:id="" action="ppaction://media"/>
            <a:extLst>
              <a:ext uri="{FF2B5EF4-FFF2-40B4-BE49-F238E27FC236}">
                <a16:creationId xmlns:a16="http://schemas.microsoft.com/office/drawing/2014/main" id="{7624724B-6060-465A-B466-254B2559B1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129" y="6226175"/>
            <a:ext cx="406400" cy="406400"/>
          </a:xfrm>
          <a:prstGeom prst="rect">
            <a:avLst/>
          </a:prstGeom>
        </p:spPr>
      </p:pic>
    </p:spTree>
    <p:extLst>
      <p:ext uri="{BB962C8B-B14F-4D97-AF65-F5344CB8AC3E}">
        <p14:creationId xmlns:p14="http://schemas.microsoft.com/office/powerpoint/2010/main" val="9474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848B61-C9B6-4D89-A44A-A11F712488B2}"/>
              </a:ext>
            </a:extLst>
          </p:cNvPr>
          <p:cNvSpPr txBox="1"/>
          <p:nvPr/>
        </p:nvSpPr>
        <p:spPr>
          <a:xfrm>
            <a:off x="1544222" y="856272"/>
            <a:ext cx="3976671" cy="523220"/>
          </a:xfrm>
          <a:prstGeom prst="rect">
            <a:avLst/>
          </a:prstGeom>
          <a:noFill/>
        </p:spPr>
        <p:txBody>
          <a:bodyPr wrap="square" rtlCol="0">
            <a:spAutoFit/>
          </a:bodyPr>
          <a:lstStyle/>
          <a:p>
            <a:r>
              <a:rPr lang="en-US" sz="2800" b="1" dirty="0"/>
              <a:t>MECC Interventions</a:t>
            </a:r>
          </a:p>
        </p:txBody>
      </p:sp>
      <p:pic>
        <p:nvPicPr>
          <p:cNvPr id="9" name="Picture 8" descr="Diagram&#10;&#10;Description automatically generated">
            <a:extLst>
              <a:ext uri="{FF2B5EF4-FFF2-40B4-BE49-F238E27FC236}">
                <a16:creationId xmlns:a16="http://schemas.microsoft.com/office/drawing/2014/main" id="{CD01F8B1-31B9-476E-8FDC-BA07D9CB298E}"/>
              </a:ext>
            </a:extLst>
          </p:cNvPr>
          <p:cNvPicPr>
            <a:picLocks noChangeAspect="1"/>
          </p:cNvPicPr>
          <p:nvPr/>
        </p:nvPicPr>
        <p:blipFill>
          <a:blip r:embed="rId5"/>
          <a:stretch>
            <a:fillRect/>
          </a:stretch>
        </p:blipFill>
        <p:spPr>
          <a:xfrm>
            <a:off x="1753918" y="1469126"/>
            <a:ext cx="7683500" cy="4851400"/>
          </a:xfrm>
          <a:prstGeom prst="rect">
            <a:avLst/>
          </a:prstGeom>
        </p:spPr>
      </p:pic>
      <p:pic>
        <p:nvPicPr>
          <p:cNvPr id="10" name="Recorded Sound">
            <a:hlinkClick r:id="" action="ppaction://media"/>
            <a:extLst>
              <a:ext uri="{FF2B5EF4-FFF2-40B4-BE49-F238E27FC236}">
                <a16:creationId xmlns:a16="http://schemas.microsoft.com/office/drawing/2014/main" id="{A29F364D-4DD3-44EF-BA32-D9F745233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5892" y="6277663"/>
            <a:ext cx="406400" cy="406400"/>
          </a:xfrm>
          <a:prstGeom prst="rect">
            <a:avLst/>
          </a:prstGeom>
        </p:spPr>
      </p:pic>
    </p:spTree>
    <p:extLst>
      <p:ext uri="{BB962C8B-B14F-4D97-AF65-F5344CB8AC3E}">
        <p14:creationId xmlns:p14="http://schemas.microsoft.com/office/powerpoint/2010/main" val="8827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94194A-99A9-4147-AAD8-AECA606E7283}"/>
              </a:ext>
            </a:extLst>
          </p:cNvPr>
          <p:cNvSpPr txBox="1"/>
          <p:nvPr/>
        </p:nvSpPr>
        <p:spPr>
          <a:xfrm>
            <a:off x="1598248" y="887057"/>
            <a:ext cx="5674837" cy="523220"/>
          </a:xfrm>
          <a:prstGeom prst="rect">
            <a:avLst/>
          </a:prstGeom>
          <a:noFill/>
        </p:spPr>
        <p:txBody>
          <a:bodyPr wrap="square" rtlCol="0">
            <a:spAutoFit/>
          </a:bodyPr>
          <a:lstStyle/>
          <a:p>
            <a:r>
              <a:rPr lang="en-US" sz="2800" b="1" dirty="0"/>
              <a:t>Having a MECC Conversation</a:t>
            </a:r>
          </a:p>
        </p:txBody>
      </p:sp>
      <p:sp>
        <p:nvSpPr>
          <p:cNvPr id="7" name="TextBox 6">
            <a:extLst>
              <a:ext uri="{FF2B5EF4-FFF2-40B4-BE49-F238E27FC236}">
                <a16:creationId xmlns:a16="http://schemas.microsoft.com/office/drawing/2014/main" id="{2300DEE1-6F15-46D5-ADA5-7606FCDE67D7}"/>
              </a:ext>
            </a:extLst>
          </p:cNvPr>
          <p:cNvSpPr txBox="1"/>
          <p:nvPr/>
        </p:nvSpPr>
        <p:spPr>
          <a:xfrm>
            <a:off x="770933" y="1843950"/>
            <a:ext cx="7953342" cy="1785104"/>
          </a:xfrm>
          <a:prstGeom prst="rect">
            <a:avLst/>
          </a:prstGeom>
          <a:noFill/>
        </p:spPr>
        <p:txBody>
          <a:bodyPr wrap="square">
            <a:spAutoFit/>
          </a:bodyPr>
          <a:lstStyle/>
          <a:p>
            <a:pPr marL="342900" indent="-342900">
              <a:buFont typeface="Arial" panose="020B0604020202020204" pitchFamily="34" charset="0"/>
              <a:buChar char="•"/>
            </a:pPr>
            <a:r>
              <a:rPr lang="en-GB" sz="2200" dirty="0"/>
              <a:t>Recognise the </a:t>
            </a:r>
            <a:r>
              <a:rPr lang="en-GB" sz="2200" b="1" dirty="0"/>
              <a:t>opportunity</a:t>
            </a:r>
            <a:r>
              <a:rPr lang="en-GB" sz="2200" dirty="0"/>
              <a:t> to have a MECC conversation</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b="0" i="0" dirty="0">
                <a:effectLst/>
              </a:rPr>
              <a:t>Use </a:t>
            </a:r>
            <a:r>
              <a:rPr lang="en-GB" sz="2200" b="1" i="0" dirty="0">
                <a:effectLst/>
              </a:rPr>
              <a:t>open-discovery questions </a:t>
            </a:r>
            <a:r>
              <a:rPr lang="en-GB" sz="2200" b="0" i="0" dirty="0">
                <a:effectLst/>
              </a:rPr>
              <a:t>to understand</a:t>
            </a:r>
            <a:r>
              <a:rPr lang="en-GB" sz="2200" dirty="0"/>
              <a:t> a persons needs</a:t>
            </a:r>
          </a:p>
          <a:p>
            <a:pPr marL="342900" indent="-342900">
              <a:buFont typeface="Arial" panose="020B0604020202020204" pitchFamily="34" charset="0"/>
              <a:buChar char="•"/>
            </a:pPr>
            <a:endParaRPr lang="en-GB" sz="2200" b="0" i="0" dirty="0">
              <a:effectLst/>
            </a:endParaRPr>
          </a:p>
          <a:p>
            <a:pPr marL="342900" indent="-342900">
              <a:buFont typeface="Arial" panose="020B0604020202020204" pitchFamily="34" charset="0"/>
              <a:buChar char="•"/>
            </a:pPr>
            <a:r>
              <a:rPr lang="en-GB" sz="2200" b="0" i="0" dirty="0">
                <a:effectLst/>
              </a:rPr>
              <a:t>Provide </a:t>
            </a:r>
            <a:r>
              <a:rPr lang="en-GB" sz="2200" b="1" i="0" dirty="0">
                <a:effectLst/>
              </a:rPr>
              <a:t>information rather than give advice </a:t>
            </a:r>
          </a:p>
        </p:txBody>
      </p:sp>
      <p:pic>
        <p:nvPicPr>
          <p:cNvPr id="8" name="Recorded Sound">
            <a:hlinkClick r:id="" action="ppaction://media"/>
            <a:extLst>
              <a:ext uri="{FF2B5EF4-FFF2-40B4-BE49-F238E27FC236}">
                <a16:creationId xmlns:a16="http://schemas.microsoft.com/office/drawing/2014/main" id="{72816D75-05B4-4A50-99CA-4311217AD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5892" y="6240463"/>
            <a:ext cx="406400" cy="406400"/>
          </a:xfrm>
          <a:prstGeom prst="rect">
            <a:avLst/>
          </a:prstGeom>
        </p:spPr>
      </p:pic>
    </p:spTree>
    <p:extLst>
      <p:ext uri="{BB962C8B-B14F-4D97-AF65-F5344CB8AC3E}">
        <p14:creationId xmlns:p14="http://schemas.microsoft.com/office/powerpoint/2010/main" val="5931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3F3A9B80-76A7-4578-9601-11AE3A44CE21}"/>
              </a:ext>
            </a:extLst>
          </p:cNvPr>
          <p:cNvPicPr>
            <a:picLocks noChangeAspect="1"/>
          </p:cNvPicPr>
          <p:nvPr/>
        </p:nvPicPr>
        <p:blipFill>
          <a:blip r:embed="rId5"/>
          <a:stretch>
            <a:fillRect/>
          </a:stretch>
        </p:blipFill>
        <p:spPr>
          <a:xfrm>
            <a:off x="1376657" y="1073242"/>
            <a:ext cx="10154170" cy="5705559"/>
          </a:xfrm>
          <a:prstGeom prst="rect">
            <a:avLst/>
          </a:prstGeom>
        </p:spPr>
      </p:pic>
      <p:sp>
        <p:nvSpPr>
          <p:cNvPr id="6" name="TextBox 5">
            <a:extLst>
              <a:ext uri="{FF2B5EF4-FFF2-40B4-BE49-F238E27FC236}">
                <a16:creationId xmlns:a16="http://schemas.microsoft.com/office/drawing/2014/main" id="{8D3D8D45-2934-4F8B-B466-45A17976CC74}"/>
              </a:ext>
            </a:extLst>
          </p:cNvPr>
          <p:cNvSpPr txBox="1"/>
          <p:nvPr/>
        </p:nvSpPr>
        <p:spPr>
          <a:xfrm>
            <a:off x="1456556" y="922926"/>
            <a:ext cx="5537199" cy="523220"/>
          </a:xfrm>
          <a:prstGeom prst="rect">
            <a:avLst/>
          </a:prstGeom>
          <a:noFill/>
        </p:spPr>
        <p:txBody>
          <a:bodyPr wrap="square" rtlCol="0">
            <a:spAutoFit/>
          </a:bodyPr>
          <a:lstStyle/>
          <a:p>
            <a:r>
              <a:rPr lang="en-US" sz="2800" b="1" dirty="0"/>
              <a:t>Ask, Assist, Act</a:t>
            </a:r>
          </a:p>
        </p:txBody>
      </p:sp>
      <p:pic>
        <p:nvPicPr>
          <p:cNvPr id="10" name="Recorded Sound">
            <a:hlinkClick r:id="" action="ppaction://media"/>
            <a:extLst>
              <a:ext uri="{FF2B5EF4-FFF2-40B4-BE49-F238E27FC236}">
                <a16:creationId xmlns:a16="http://schemas.microsoft.com/office/drawing/2014/main" id="{F1801EC8-C53B-4A39-A03C-71FDC30DAD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6842" y="6211888"/>
            <a:ext cx="406400" cy="406400"/>
          </a:xfrm>
          <a:prstGeom prst="rect">
            <a:avLst/>
          </a:prstGeom>
        </p:spPr>
      </p:pic>
    </p:spTree>
    <p:extLst>
      <p:ext uri="{BB962C8B-B14F-4D97-AF65-F5344CB8AC3E}">
        <p14:creationId xmlns:p14="http://schemas.microsoft.com/office/powerpoint/2010/main" val="33823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7F74296-80A8-4643-9C96-869C225CDDD2}"/>
    </a:ext>
  </a:extLst>
</a:theme>
</file>

<file path=ppt/theme/theme10.xml><?xml version="1.0" encoding="utf-8"?>
<a:theme xmlns:a="http://schemas.openxmlformats.org/drawingml/2006/main" name="3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1.xml><?xml version="1.0" encoding="utf-8"?>
<a:theme xmlns:a="http://schemas.openxmlformats.org/drawingml/2006/main" name="4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12.xml><?xml version="1.0" encoding="utf-8"?>
<a:theme xmlns:a="http://schemas.openxmlformats.org/drawingml/2006/main" name="4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a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41D2B870-2C94-3E41-AAB5-4FA85983BFE6}"/>
    </a:ext>
  </a:extLst>
</a:theme>
</file>

<file path=ppt/theme/theme3.xml><?xml version="1.0" encoding="utf-8"?>
<a:theme xmlns:a="http://schemas.openxmlformats.org/drawingml/2006/main" name="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4.xml><?xml version="1.0" encoding="utf-8"?>
<a:theme xmlns:a="http://schemas.openxmlformats.org/drawingml/2006/main" name="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5.xml><?xml version="1.0" encoding="utf-8"?>
<a:theme xmlns:a="http://schemas.openxmlformats.org/drawingml/2006/main" name="1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6.xml><?xml version="1.0" encoding="utf-8"?>
<a:theme xmlns:a="http://schemas.openxmlformats.org/drawingml/2006/main" name="1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7.xml><?xml version="1.0" encoding="utf-8"?>
<a:theme xmlns:a="http://schemas.openxmlformats.org/drawingml/2006/main" name="2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8.xml><?xml version="1.0" encoding="utf-8"?>
<a:theme xmlns:a="http://schemas.openxmlformats.org/drawingml/2006/main" name="2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9.xml><?xml version="1.0" encoding="utf-8"?>
<a:theme xmlns:a="http://schemas.openxmlformats.org/drawingml/2006/main" name="3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docProps/app.xml><?xml version="1.0" encoding="utf-8"?>
<Properties xmlns="http://schemas.openxmlformats.org/officeDocument/2006/extended-properties" xmlns:vt="http://schemas.openxmlformats.org/officeDocument/2006/docPropsVTypes">
  <Template>Cover Slide</Template>
  <TotalTime>1476</TotalTime>
  <Words>2502</Words>
  <Application>Microsoft Office PowerPoint</Application>
  <PresentationFormat>Widescreen</PresentationFormat>
  <Paragraphs>147</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12</vt:i4>
      </vt:variant>
      <vt:variant>
        <vt:lpstr>Slide Titles</vt:lpstr>
      </vt:variant>
      <vt:variant>
        <vt:i4>17</vt:i4>
      </vt:variant>
    </vt:vector>
  </HeadingPairs>
  <TitlesOfParts>
    <vt:vector size="32" baseType="lpstr">
      <vt:lpstr>Arial</vt:lpstr>
      <vt:lpstr>Calibri</vt:lpstr>
      <vt:lpstr>Wingdings</vt:lpstr>
      <vt:lpstr>Cover Slide</vt:lpstr>
      <vt:lpstr>Text and Image</vt:lpstr>
      <vt:lpstr>Text Left and Angled Block Colour</vt:lpstr>
      <vt:lpstr>Coloured Footer Bar 1</vt:lpstr>
      <vt:lpstr>1_Text Left and Angled Block Colour</vt:lpstr>
      <vt:lpstr>1_Coloured Footer Bar 1</vt:lpstr>
      <vt:lpstr>2_Text Left and Angled Block Colour</vt:lpstr>
      <vt:lpstr>2_Coloured Footer Bar 1</vt:lpstr>
      <vt:lpstr>3_Text Left and Angled Block Colour</vt:lpstr>
      <vt:lpstr>3_Coloured Footer Bar 1</vt:lpstr>
      <vt:lpstr>4_Text Left and Angled Block Colour</vt:lpstr>
      <vt:lpstr>4_Coloured Footer Bar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Solomon</dc:creator>
  <cp:lastModifiedBy>GREEN, Sarah (WILTSHIRE HEALTH &amp; CARE)</cp:lastModifiedBy>
  <cp:revision>45</cp:revision>
  <dcterms:created xsi:type="dcterms:W3CDTF">2022-02-03T09:40:11Z</dcterms:created>
  <dcterms:modified xsi:type="dcterms:W3CDTF">2022-03-31T15:35:16Z</dcterms:modified>
</cp:coreProperties>
</file>